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9" r:id="rId3"/>
    <p:sldId id="257" r:id="rId4"/>
    <p:sldId id="258" r:id="rId5"/>
    <p:sldId id="260" r:id="rId6"/>
    <p:sldId id="261" r:id="rId7"/>
    <p:sldId id="262" r:id="rId8"/>
    <p:sldId id="264" r:id="rId9"/>
    <p:sldId id="266" r:id="rId10"/>
    <p:sldId id="265" r:id="rId11"/>
    <p:sldId id="263" r:id="rId12"/>
    <p:sldId id="267" r:id="rId13"/>
    <p:sldId id="272" r:id="rId14"/>
    <p:sldId id="274" r:id="rId15"/>
    <p:sldId id="275" r:id="rId16"/>
    <p:sldId id="276" r:id="rId17"/>
    <p:sldId id="277" r:id="rId18"/>
    <p:sldId id="278" r:id="rId19"/>
    <p:sldId id="279" r:id="rId20"/>
    <p:sldId id="280" r:id="rId21"/>
    <p:sldId id="281" r:id="rId22"/>
    <p:sldId id="282" r:id="rId23"/>
    <p:sldId id="273" r:id="rId24"/>
    <p:sldId id="283" r:id="rId25"/>
    <p:sldId id="270" r:id="rId26"/>
    <p:sldId id="284" r:id="rId27"/>
    <p:sldId id="286" r:id="rId28"/>
    <p:sldId id="285" r:id="rId29"/>
    <p:sldId id="269" r:id="rId30"/>
    <p:sldId id="271" r:id="rId31"/>
    <p:sldId id="287" r:id="rId32"/>
    <p:sldId id="288" r:id="rId33"/>
    <p:sldId id="289" r:id="rId34"/>
    <p:sldId id="290" r:id="rId35"/>
  </p:sldIdLst>
  <p:sldSz cx="9144000" cy="6858000" type="screen4x3"/>
  <p:notesSz cx="6858000" cy="100139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EDDD1B75-8C9A-42B1-9237-FA0B2716C89E}">
          <p14:sldIdLst>
            <p14:sldId id="256"/>
            <p14:sldId id="259"/>
            <p14:sldId id="257"/>
          </p14:sldIdLst>
        </p14:section>
        <p14:section name="oSeznamHradu" id="{D9DA9875-16EE-4915-9D90-2D4154915112}">
          <p14:sldIdLst>
            <p14:sldId id="258"/>
          </p14:sldIdLst>
        </p14:section>
        <p14:section name="oSeznamRozhleden" id="{AB8788FB-D039-4DC5-80AA-000D4EFC6190}">
          <p14:sldIdLst>
            <p14:sldId id="260"/>
            <p14:sldId id="261"/>
            <p14:sldId id="262"/>
            <p14:sldId id="264"/>
            <p14:sldId id="266"/>
            <p14:sldId id="265"/>
            <p14:sldId id="263"/>
            <p14:sldId id="267"/>
            <p14:sldId id="272"/>
            <p14:sldId id="274"/>
            <p14:sldId id="275"/>
            <p14:sldId id="276"/>
            <p14:sldId id="277"/>
            <p14:sldId id="278"/>
            <p14:sldId id="279"/>
            <p14:sldId id="280"/>
            <p14:sldId id="281"/>
            <p14:sldId id="282"/>
            <p14:sldId id="273"/>
            <p14:sldId id="283"/>
            <p14:sldId id="270"/>
            <p14:sldId id="284"/>
            <p14:sldId id="286"/>
            <p14:sldId id="285"/>
            <p14:sldId id="269"/>
            <p14:sldId id="271"/>
            <p14:sldId id="287"/>
            <p14:sldId id="288"/>
            <p14:sldId id="289"/>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6" autoAdjust="0"/>
    <p:restoredTop sz="94705" autoAdjust="0"/>
  </p:normalViewPr>
  <p:slideViewPr>
    <p:cSldViewPr snapToGrid="0">
      <p:cViewPr varScale="1">
        <p:scale>
          <a:sx n="105" d="100"/>
          <a:sy n="105" d="100"/>
        </p:scale>
        <p:origin x="180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180023" cy="18002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AAB56-6169-45BC-82F7-B4C365E9F0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D7B3550D-96FA-47FD-9F2B-DE05A77D56A4}">
      <dgm:prSet phldrT="[Tex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cs-CZ" sz="4000" b="1" dirty="0" smtClean="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Témata lokalit</a:t>
          </a:r>
          <a:endParaRPr lang="cs-CZ" sz="40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endParaRPr>
        </a:p>
      </dgm:t>
    </dgm:pt>
    <dgm:pt modelId="{0912545F-F7BF-4A83-B072-B70AFEC8C908}" type="parTrans" cxnId="{62223EA6-9750-450C-ACB2-D7F68835C664}">
      <dgm:prSet/>
      <dgm:spPr/>
      <dgm:t>
        <a:bodyPr/>
        <a:lstStyle/>
        <a:p>
          <a:endParaRPr lang="cs-CZ"/>
        </a:p>
      </dgm:t>
    </dgm:pt>
    <dgm:pt modelId="{2ADE83DF-35EB-49F9-A2DF-301B1C240D94}" type="sibTrans" cxnId="{62223EA6-9750-450C-ACB2-D7F68835C664}">
      <dgm:prSet/>
      <dgm:spPr/>
      <dgm:t>
        <a:bodyPr/>
        <a:lstStyle/>
        <a:p>
          <a:endParaRPr lang="cs-CZ"/>
        </a:p>
      </dgm:t>
    </dgm:pt>
    <dgm:pt modelId="{17EFD440-9593-4880-B83C-E8C039C405CC}">
      <dgm:prSet phldrT="[Text]"/>
      <dgm:spPr/>
      <dgm:t>
        <a:bodyPr/>
        <a:lstStyle/>
        <a:p>
          <a:r>
            <a:rPr lang="cs-CZ" dirty="0" smtClean="0"/>
            <a:t>Hrady a zámky</a:t>
          </a:r>
          <a:endParaRPr lang="cs-CZ"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A52428E-BFCD-4EDC-89D8-01C99E57393A}" type="parTrans" cxnId="{05922B9B-4F2F-4B3A-B322-9079D3C72242}">
      <dgm:prSet/>
      <dgm:spPr/>
      <dgm:t>
        <a:bodyPr/>
        <a:lstStyle/>
        <a:p>
          <a:endParaRPr lang="cs-CZ"/>
        </a:p>
      </dgm:t>
    </dgm:pt>
    <dgm:pt modelId="{C693FB64-B969-40D1-9A00-BE190FA157FF}" type="sibTrans" cxnId="{05922B9B-4F2F-4B3A-B322-9079D3C72242}">
      <dgm:prSet/>
      <dgm:spPr/>
      <dgm:t>
        <a:bodyPr/>
        <a:lstStyle/>
        <a:p>
          <a:endParaRPr lang="cs-CZ"/>
        </a:p>
      </dgm:t>
    </dgm:pt>
    <dgm:pt modelId="{4937A8E3-8DC9-4E31-823B-E33160EB2183}">
      <dgm:prSet phldrT="[Text]"/>
      <dgm:spPr/>
      <dgm:t>
        <a:bodyPr/>
        <a:lstStyle/>
        <a:p>
          <a:r>
            <a:rPr lang="cs-CZ" dirty="0" smtClean="0"/>
            <a:t>Rozhledny a výhledy</a:t>
          </a:r>
          <a:endParaRPr lang="cs-CZ"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9F6116C-68FA-4AB5-AE79-8EBA185C3586}" type="parTrans" cxnId="{BC262909-4641-430D-B0BA-3AB34CBC8BBE}">
      <dgm:prSet/>
      <dgm:spPr/>
      <dgm:t>
        <a:bodyPr/>
        <a:lstStyle/>
        <a:p>
          <a:endParaRPr lang="cs-CZ"/>
        </a:p>
      </dgm:t>
    </dgm:pt>
    <dgm:pt modelId="{A5FA2CDD-363B-4FD8-941E-ADAE62F3196D}" type="sibTrans" cxnId="{BC262909-4641-430D-B0BA-3AB34CBC8BBE}">
      <dgm:prSet/>
      <dgm:spPr/>
      <dgm:t>
        <a:bodyPr/>
        <a:lstStyle/>
        <a:p>
          <a:endParaRPr lang="cs-CZ"/>
        </a:p>
      </dgm:t>
    </dgm:pt>
    <dgm:pt modelId="{9C48DB3C-D867-4F94-9E1B-65C4685EB395}">
      <dgm:prSet/>
      <dgm:spPr/>
      <dgm:t>
        <a:bodyPr/>
        <a:lstStyle/>
        <a:p>
          <a:r>
            <a:rPr lang="cs-CZ" dirty="0" smtClean="0"/>
            <a:t>Přírodní a technické zajímavosti</a:t>
          </a:r>
          <a:endParaRPr lang="cs-CZ"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0DDADF6-E893-4826-848F-110AA402A2C6}" type="parTrans" cxnId="{E4E82D26-BEEB-43EC-A1F7-D632D8886BA6}">
      <dgm:prSet/>
      <dgm:spPr/>
      <dgm:t>
        <a:bodyPr/>
        <a:lstStyle/>
        <a:p>
          <a:endParaRPr lang="cs-CZ"/>
        </a:p>
      </dgm:t>
    </dgm:pt>
    <dgm:pt modelId="{3B21CB4F-57E7-4B59-9BFB-9054234C3BF0}" type="sibTrans" cxnId="{E4E82D26-BEEB-43EC-A1F7-D632D8886BA6}">
      <dgm:prSet/>
      <dgm:spPr/>
      <dgm:t>
        <a:bodyPr/>
        <a:lstStyle/>
        <a:p>
          <a:endParaRPr lang="cs-CZ"/>
        </a:p>
      </dgm:t>
    </dgm:pt>
    <dgm:pt modelId="{6575623A-D294-48F7-AE98-33E580D1D1DC}" type="pres">
      <dgm:prSet presAssocID="{D50AAB56-6169-45BC-82F7-B4C365E9F096}" presName="hierChild1" presStyleCnt="0">
        <dgm:presLayoutVars>
          <dgm:chPref val="1"/>
          <dgm:dir/>
          <dgm:animOne val="branch"/>
          <dgm:animLvl val="lvl"/>
          <dgm:resizeHandles/>
        </dgm:presLayoutVars>
      </dgm:prSet>
      <dgm:spPr/>
      <dgm:t>
        <a:bodyPr/>
        <a:lstStyle/>
        <a:p>
          <a:endParaRPr lang="cs-CZ"/>
        </a:p>
      </dgm:t>
    </dgm:pt>
    <dgm:pt modelId="{9123ACD8-EC57-4773-BA92-BCF07E6A11DE}" type="pres">
      <dgm:prSet presAssocID="{D7B3550D-96FA-47FD-9F2B-DE05A77D56A4}" presName="hierRoot1" presStyleCnt="0"/>
      <dgm:spPr/>
    </dgm:pt>
    <dgm:pt modelId="{EE14FEBB-0D31-4550-9215-125BF54CA26A}" type="pres">
      <dgm:prSet presAssocID="{D7B3550D-96FA-47FD-9F2B-DE05A77D56A4}" presName="composite" presStyleCnt="0"/>
      <dgm:spPr/>
    </dgm:pt>
    <dgm:pt modelId="{971850DA-38B0-40F9-809B-3C621D23F16C}" type="pres">
      <dgm:prSet presAssocID="{D7B3550D-96FA-47FD-9F2B-DE05A77D56A4}" presName="background" presStyleLbl="node0" presStyleIdx="0" presStyleCnt="1"/>
      <dgm:spPr/>
    </dgm:pt>
    <dgm:pt modelId="{B74EAA6B-8ADA-490C-B126-424033819099}" type="pres">
      <dgm:prSet presAssocID="{D7B3550D-96FA-47FD-9F2B-DE05A77D56A4}" presName="text" presStyleLbl="fgAcc0" presStyleIdx="0" presStyleCnt="1" custScaleX="221276">
        <dgm:presLayoutVars>
          <dgm:chPref val="3"/>
        </dgm:presLayoutVars>
      </dgm:prSet>
      <dgm:spPr/>
      <dgm:t>
        <a:bodyPr/>
        <a:lstStyle/>
        <a:p>
          <a:endParaRPr lang="cs-CZ"/>
        </a:p>
      </dgm:t>
    </dgm:pt>
    <dgm:pt modelId="{626D9F12-E376-43AB-B117-9F5DDB5C6552}" type="pres">
      <dgm:prSet presAssocID="{D7B3550D-96FA-47FD-9F2B-DE05A77D56A4}" presName="hierChild2" presStyleCnt="0"/>
      <dgm:spPr/>
    </dgm:pt>
    <dgm:pt modelId="{72833EE5-6AC5-43F9-AC41-6C14073A7C99}" type="pres">
      <dgm:prSet presAssocID="{9A52428E-BFCD-4EDC-89D8-01C99E57393A}" presName="Name10" presStyleLbl="parChTrans1D2" presStyleIdx="0" presStyleCnt="3"/>
      <dgm:spPr/>
      <dgm:t>
        <a:bodyPr/>
        <a:lstStyle/>
        <a:p>
          <a:endParaRPr lang="cs-CZ"/>
        </a:p>
      </dgm:t>
    </dgm:pt>
    <dgm:pt modelId="{8A2E1484-22D5-473E-84B1-F7390F0E54A0}" type="pres">
      <dgm:prSet presAssocID="{17EFD440-9593-4880-B83C-E8C039C405CC}" presName="hierRoot2" presStyleCnt="0"/>
      <dgm:spPr/>
    </dgm:pt>
    <dgm:pt modelId="{544738C9-8552-4663-8463-F5D9A01FA8FC}" type="pres">
      <dgm:prSet presAssocID="{17EFD440-9593-4880-B83C-E8C039C405CC}" presName="composite2" presStyleCnt="0"/>
      <dgm:spPr/>
    </dgm:pt>
    <dgm:pt modelId="{1C30DC1A-78ED-49F2-8F38-97F63CFD4133}" type="pres">
      <dgm:prSet presAssocID="{17EFD440-9593-4880-B83C-E8C039C405CC}" presName="background2" presStyleLbl="node2" presStyleIdx="0" presStyleCnt="3"/>
      <dgm:spPr/>
    </dgm:pt>
    <dgm:pt modelId="{701733EA-1EDD-48E1-A12D-397046877C0D}" type="pres">
      <dgm:prSet presAssocID="{17EFD440-9593-4880-B83C-E8C039C405CC}" presName="text2" presStyleLbl="fgAcc2" presStyleIdx="0" presStyleCnt="3">
        <dgm:presLayoutVars>
          <dgm:chPref val="3"/>
        </dgm:presLayoutVars>
      </dgm:prSet>
      <dgm:spPr/>
      <dgm:t>
        <a:bodyPr/>
        <a:lstStyle/>
        <a:p>
          <a:endParaRPr lang="cs-CZ"/>
        </a:p>
      </dgm:t>
    </dgm:pt>
    <dgm:pt modelId="{49401BAD-DA2E-4BFE-ABD1-A6B2B67E055F}" type="pres">
      <dgm:prSet presAssocID="{17EFD440-9593-4880-B83C-E8C039C405CC}" presName="hierChild3" presStyleCnt="0"/>
      <dgm:spPr/>
    </dgm:pt>
    <dgm:pt modelId="{E0E5A638-CA42-41C8-BE9C-3160B54316FE}" type="pres">
      <dgm:prSet presAssocID="{49F6116C-68FA-4AB5-AE79-8EBA185C3586}" presName="Name10" presStyleLbl="parChTrans1D2" presStyleIdx="1" presStyleCnt="3"/>
      <dgm:spPr/>
      <dgm:t>
        <a:bodyPr/>
        <a:lstStyle/>
        <a:p>
          <a:endParaRPr lang="cs-CZ"/>
        </a:p>
      </dgm:t>
    </dgm:pt>
    <dgm:pt modelId="{518C43CC-4B8C-4651-83BC-D61755723048}" type="pres">
      <dgm:prSet presAssocID="{4937A8E3-8DC9-4E31-823B-E33160EB2183}" presName="hierRoot2" presStyleCnt="0"/>
      <dgm:spPr/>
    </dgm:pt>
    <dgm:pt modelId="{2B32B61A-3C43-462B-90F9-33423FDCA007}" type="pres">
      <dgm:prSet presAssocID="{4937A8E3-8DC9-4E31-823B-E33160EB2183}" presName="composite2" presStyleCnt="0"/>
      <dgm:spPr/>
    </dgm:pt>
    <dgm:pt modelId="{8C082682-5B86-4C04-8B93-3099E80AEC41}" type="pres">
      <dgm:prSet presAssocID="{4937A8E3-8DC9-4E31-823B-E33160EB2183}" presName="background2" presStyleLbl="node2" presStyleIdx="1" presStyleCnt="3"/>
      <dgm:spPr/>
    </dgm:pt>
    <dgm:pt modelId="{D9FBF931-B412-4100-854A-FFD18B7F4327}" type="pres">
      <dgm:prSet presAssocID="{4937A8E3-8DC9-4E31-823B-E33160EB2183}" presName="text2" presStyleLbl="fgAcc2" presStyleIdx="1" presStyleCnt="3">
        <dgm:presLayoutVars>
          <dgm:chPref val="3"/>
        </dgm:presLayoutVars>
      </dgm:prSet>
      <dgm:spPr/>
      <dgm:t>
        <a:bodyPr/>
        <a:lstStyle/>
        <a:p>
          <a:endParaRPr lang="cs-CZ"/>
        </a:p>
      </dgm:t>
    </dgm:pt>
    <dgm:pt modelId="{2881AFD6-0AB7-473E-835D-CDD0B3D15E2C}" type="pres">
      <dgm:prSet presAssocID="{4937A8E3-8DC9-4E31-823B-E33160EB2183}" presName="hierChild3" presStyleCnt="0"/>
      <dgm:spPr/>
    </dgm:pt>
    <dgm:pt modelId="{D82584BA-066D-4CFE-80A7-7757B6FB0731}" type="pres">
      <dgm:prSet presAssocID="{D0DDADF6-E893-4826-848F-110AA402A2C6}" presName="Name10" presStyleLbl="parChTrans1D2" presStyleIdx="2" presStyleCnt="3"/>
      <dgm:spPr/>
      <dgm:t>
        <a:bodyPr/>
        <a:lstStyle/>
        <a:p>
          <a:endParaRPr lang="cs-CZ"/>
        </a:p>
      </dgm:t>
    </dgm:pt>
    <dgm:pt modelId="{DE869684-D419-4BBC-BB23-A64ADF22E0C6}" type="pres">
      <dgm:prSet presAssocID="{9C48DB3C-D867-4F94-9E1B-65C4685EB395}" presName="hierRoot2" presStyleCnt="0"/>
      <dgm:spPr/>
    </dgm:pt>
    <dgm:pt modelId="{99CF47D9-0A72-47FF-858F-722E79C363CF}" type="pres">
      <dgm:prSet presAssocID="{9C48DB3C-D867-4F94-9E1B-65C4685EB395}" presName="composite2" presStyleCnt="0"/>
      <dgm:spPr/>
    </dgm:pt>
    <dgm:pt modelId="{62E35237-9452-4851-BEDA-42966545953F}" type="pres">
      <dgm:prSet presAssocID="{9C48DB3C-D867-4F94-9E1B-65C4685EB395}" presName="background2" presStyleLbl="node2" presStyleIdx="2" presStyleCnt="3"/>
      <dgm:spPr/>
    </dgm:pt>
    <dgm:pt modelId="{0A685EC7-4872-496E-88FF-F4547BD57324}" type="pres">
      <dgm:prSet presAssocID="{9C48DB3C-D867-4F94-9E1B-65C4685EB395}" presName="text2" presStyleLbl="fgAcc2" presStyleIdx="2" presStyleCnt="3">
        <dgm:presLayoutVars>
          <dgm:chPref val="3"/>
        </dgm:presLayoutVars>
      </dgm:prSet>
      <dgm:spPr/>
      <dgm:t>
        <a:bodyPr/>
        <a:lstStyle/>
        <a:p>
          <a:endParaRPr lang="cs-CZ"/>
        </a:p>
      </dgm:t>
    </dgm:pt>
    <dgm:pt modelId="{9A066259-68C1-4C41-9D94-D55D0318FEEE}" type="pres">
      <dgm:prSet presAssocID="{9C48DB3C-D867-4F94-9E1B-65C4685EB395}" presName="hierChild3" presStyleCnt="0"/>
      <dgm:spPr/>
    </dgm:pt>
  </dgm:ptLst>
  <dgm:cxnLst>
    <dgm:cxn modelId="{90405E60-A1E7-40A0-BBFE-23CAA186A270}" type="presOf" srcId="{9C48DB3C-D867-4F94-9E1B-65C4685EB395}" destId="{0A685EC7-4872-496E-88FF-F4547BD57324}" srcOrd="0" destOrd="0" presId="urn:microsoft.com/office/officeart/2005/8/layout/hierarchy1"/>
    <dgm:cxn modelId="{D0EA6BDD-4FA7-445E-9A0B-6CE9B39C4133}" type="presOf" srcId="{D7B3550D-96FA-47FD-9F2B-DE05A77D56A4}" destId="{B74EAA6B-8ADA-490C-B126-424033819099}" srcOrd="0" destOrd="0" presId="urn:microsoft.com/office/officeart/2005/8/layout/hierarchy1"/>
    <dgm:cxn modelId="{54787E18-AE29-4EBB-BAD0-05E7FC728CA2}" type="presOf" srcId="{4937A8E3-8DC9-4E31-823B-E33160EB2183}" destId="{D9FBF931-B412-4100-854A-FFD18B7F4327}" srcOrd="0" destOrd="0" presId="urn:microsoft.com/office/officeart/2005/8/layout/hierarchy1"/>
    <dgm:cxn modelId="{05922B9B-4F2F-4B3A-B322-9079D3C72242}" srcId="{D7B3550D-96FA-47FD-9F2B-DE05A77D56A4}" destId="{17EFD440-9593-4880-B83C-E8C039C405CC}" srcOrd="0" destOrd="0" parTransId="{9A52428E-BFCD-4EDC-89D8-01C99E57393A}" sibTransId="{C693FB64-B969-40D1-9A00-BE190FA157FF}"/>
    <dgm:cxn modelId="{07D475BA-E59A-4604-96C1-DE0CD0300228}" type="presOf" srcId="{D50AAB56-6169-45BC-82F7-B4C365E9F096}" destId="{6575623A-D294-48F7-AE98-33E580D1D1DC}" srcOrd="0" destOrd="0" presId="urn:microsoft.com/office/officeart/2005/8/layout/hierarchy1"/>
    <dgm:cxn modelId="{C5BE7D60-9945-4F7E-A356-BCFED1935DF0}" type="presOf" srcId="{17EFD440-9593-4880-B83C-E8C039C405CC}" destId="{701733EA-1EDD-48E1-A12D-397046877C0D}" srcOrd="0" destOrd="0" presId="urn:microsoft.com/office/officeart/2005/8/layout/hierarchy1"/>
    <dgm:cxn modelId="{BC744C07-3510-4385-94B4-82F309994822}" type="presOf" srcId="{9A52428E-BFCD-4EDC-89D8-01C99E57393A}" destId="{72833EE5-6AC5-43F9-AC41-6C14073A7C99}" srcOrd="0" destOrd="0" presId="urn:microsoft.com/office/officeart/2005/8/layout/hierarchy1"/>
    <dgm:cxn modelId="{6D34D835-004A-4836-A7DF-525BBC36AD21}" type="presOf" srcId="{49F6116C-68FA-4AB5-AE79-8EBA185C3586}" destId="{E0E5A638-CA42-41C8-BE9C-3160B54316FE}" srcOrd="0" destOrd="0" presId="urn:microsoft.com/office/officeart/2005/8/layout/hierarchy1"/>
    <dgm:cxn modelId="{BC262909-4641-430D-B0BA-3AB34CBC8BBE}" srcId="{D7B3550D-96FA-47FD-9F2B-DE05A77D56A4}" destId="{4937A8E3-8DC9-4E31-823B-E33160EB2183}" srcOrd="1" destOrd="0" parTransId="{49F6116C-68FA-4AB5-AE79-8EBA185C3586}" sibTransId="{A5FA2CDD-363B-4FD8-941E-ADAE62F3196D}"/>
    <dgm:cxn modelId="{71A026F9-6164-44DE-A2E5-DE39A24CAB3B}" type="presOf" srcId="{D0DDADF6-E893-4826-848F-110AA402A2C6}" destId="{D82584BA-066D-4CFE-80A7-7757B6FB0731}" srcOrd="0" destOrd="0" presId="urn:microsoft.com/office/officeart/2005/8/layout/hierarchy1"/>
    <dgm:cxn modelId="{62223EA6-9750-450C-ACB2-D7F68835C664}" srcId="{D50AAB56-6169-45BC-82F7-B4C365E9F096}" destId="{D7B3550D-96FA-47FD-9F2B-DE05A77D56A4}" srcOrd="0" destOrd="0" parTransId="{0912545F-F7BF-4A83-B072-B70AFEC8C908}" sibTransId="{2ADE83DF-35EB-49F9-A2DF-301B1C240D94}"/>
    <dgm:cxn modelId="{E4E82D26-BEEB-43EC-A1F7-D632D8886BA6}" srcId="{D7B3550D-96FA-47FD-9F2B-DE05A77D56A4}" destId="{9C48DB3C-D867-4F94-9E1B-65C4685EB395}" srcOrd="2" destOrd="0" parTransId="{D0DDADF6-E893-4826-848F-110AA402A2C6}" sibTransId="{3B21CB4F-57E7-4B59-9BFB-9054234C3BF0}"/>
    <dgm:cxn modelId="{4B22FBD2-65FD-426F-8D97-43A5E50A745D}" type="presParOf" srcId="{6575623A-D294-48F7-AE98-33E580D1D1DC}" destId="{9123ACD8-EC57-4773-BA92-BCF07E6A11DE}" srcOrd="0" destOrd="0" presId="urn:microsoft.com/office/officeart/2005/8/layout/hierarchy1"/>
    <dgm:cxn modelId="{BD180A3D-CAC4-4378-9900-15A92D5956FD}" type="presParOf" srcId="{9123ACD8-EC57-4773-BA92-BCF07E6A11DE}" destId="{EE14FEBB-0D31-4550-9215-125BF54CA26A}" srcOrd="0" destOrd="0" presId="urn:microsoft.com/office/officeart/2005/8/layout/hierarchy1"/>
    <dgm:cxn modelId="{1B3B1670-55C7-452C-8F1D-B8D10D622C43}" type="presParOf" srcId="{EE14FEBB-0D31-4550-9215-125BF54CA26A}" destId="{971850DA-38B0-40F9-809B-3C621D23F16C}" srcOrd="0" destOrd="0" presId="urn:microsoft.com/office/officeart/2005/8/layout/hierarchy1"/>
    <dgm:cxn modelId="{6307F3E8-DAB3-4606-81FD-462E0CD95F9A}" type="presParOf" srcId="{EE14FEBB-0D31-4550-9215-125BF54CA26A}" destId="{B74EAA6B-8ADA-490C-B126-424033819099}" srcOrd="1" destOrd="0" presId="urn:microsoft.com/office/officeart/2005/8/layout/hierarchy1"/>
    <dgm:cxn modelId="{4B05E936-1F00-4E31-B314-D24885992F52}" type="presParOf" srcId="{9123ACD8-EC57-4773-BA92-BCF07E6A11DE}" destId="{626D9F12-E376-43AB-B117-9F5DDB5C6552}" srcOrd="1" destOrd="0" presId="urn:microsoft.com/office/officeart/2005/8/layout/hierarchy1"/>
    <dgm:cxn modelId="{612DCE5E-B559-44BA-97EE-D0C33837BC4F}" type="presParOf" srcId="{626D9F12-E376-43AB-B117-9F5DDB5C6552}" destId="{72833EE5-6AC5-43F9-AC41-6C14073A7C99}" srcOrd="0" destOrd="0" presId="urn:microsoft.com/office/officeart/2005/8/layout/hierarchy1"/>
    <dgm:cxn modelId="{44142EA2-B7D9-417D-BAFD-018165DED190}" type="presParOf" srcId="{626D9F12-E376-43AB-B117-9F5DDB5C6552}" destId="{8A2E1484-22D5-473E-84B1-F7390F0E54A0}" srcOrd="1" destOrd="0" presId="urn:microsoft.com/office/officeart/2005/8/layout/hierarchy1"/>
    <dgm:cxn modelId="{615D6F1A-55DF-4209-9832-6258E0F01BE9}" type="presParOf" srcId="{8A2E1484-22D5-473E-84B1-F7390F0E54A0}" destId="{544738C9-8552-4663-8463-F5D9A01FA8FC}" srcOrd="0" destOrd="0" presId="urn:microsoft.com/office/officeart/2005/8/layout/hierarchy1"/>
    <dgm:cxn modelId="{ACC37BC3-99E1-454D-9ECC-7DC63F9357C6}" type="presParOf" srcId="{544738C9-8552-4663-8463-F5D9A01FA8FC}" destId="{1C30DC1A-78ED-49F2-8F38-97F63CFD4133}" srcOrd="0" destOrd="0" presId="urn:microsoft.com/office/officeart/2005/8/layout/hierarchy1"/>
    <dgm:cxn modelId="{00CDC6D5-E289-42A6-9B0F-729B1B18128B}" type="presParOf" srcId="{544738C9-8552-4663-8463-F5D9A01FA8FC}" destId="{701733EA-1EDD-48E1-A12D-397046877C0D}" srcOrd="1" destOrd="0" presId="urn:microsoft.com/office/officeart/2005/8/layout/hierarchy1"/>
    <dgm:cxn modelId="{57A0ADAF-E23D-4702-B6EB-7D710A49801C}" type="presParOf" srcId="{8A2E1484-22D5-473E-84B1-F7390F0E54A0}" destId="{49401BAD-DA2E-4BFE-ABD1-A6B2B67E055F}" srcOrd="1" destOrd="0" presId="urn:microsoft.com/office/officeart/2005/8/layout/hierarchy1"/>
    <dgm:cxn modelId="{BC787E38-850A-4EA5-940C-B07CAFFE7573}" type="presParOf" srcId="{626D9F12-E376-43AB-B117-9F5DDB5C6552}" destId="{E0E5A638-CA42-41C8-BE9C-3160B54316FE}" srcOrd="2" destOrd="0" presId="urn:microsoft.com/office/officeart/2005/8/layout/hierarchy1"/>
    <dgm:cxn modelId="{C17D415D-0655-4992-907C-00EFA01C4D90}" type="presParOf" srcId="{626D9F12-E376-43AB-B117-9F5DDB5C6552}" destId="{518C43CC-4B8C-4651-83BC-D61755723048}" srcOrd="3" destOrd="0" presId="urn:microsoft.com/office/officeart/2005/8/layout/hierarchy1"/>
    <dgm:cxn modelId="{D8218EA7-95BB-4F3D-8855-1F95E6A399D8}" type="presParOf" srcId="{518C43CC-4B8C-4651-83BC-D61755723048}" destId="{2B32B61A-3C43-462B-90F9-33423FDCA007}" srcOrd="0" destOrd="0" presId="urn:microsoft.com/office/officeart/2005/8/layout/hierarchy1"/>
    <dgm:cxn modelId="{42C35A0E-2ACC-4FD5-B2E7-BA85548054E0}" type="presParOf" srcId="{2B32B61A-3C43-462B-90F9-33423FDCA007}" destId="{8C082682-5B86-4C04-8B93-3099E80AEC41}" srcOrd="0" destOrd="0" presId="urn:microsoft.com/office/officeart/2005/8/layout/hierarchy1"/>
    <dgm:cxn modelId="{65CDAD5B-A5A5-4586-B409-CDBE58C28867}" type="presParOf" srcId="{2B32B61A-3C43-462B-90F9-33423FDCA007}" destId="{D9FBF931-B412-4100-854A-FFD18B7F4327}" srcOrd="1" destOrd="0" presId="urn:microsoft.com/office/officeart/2005/8/layout/hierarchy1"/>
    <dgm:cxn modelId="{91175DFA-50FE-48BD-B5FA-E0485CCB0433}" type="presParOf" srcId="{518C43CC-4B8C-4651-83BC-D61755723048}" destId="{2881AFD6-0AB7-473E-835D-CDD0B3D15E2C}" srcOrd="1" destOrd="0" presId="urn:microsoft.com/office/officeart/2005/8/layout/hierarchy1"/>
    <dgm:cxn modelId="{A022FF43-9E05-48B8-8A77-FACA47941244}" type="presParOf" srcId="{626D9F12-E376-43AB-B117-9F5DDB5C6552}" destId="{D82584BA-066D-4CFE-80A7-7757B6FB0731}" srcOrd="4" destOrd="0" presId="urn:microsoft.com/office/officeart/2005/8/layout/hierarchy1"/>
    <dgm:cxn modelId="{C1219B9A-4C64-4AED-8F48-58E062A8766B}" type="presParOf" srcId="{626D9F12-E376-43AB-B117-9F5DDB5C6552}" destId="{DE869684-D419-4BBC-BB23-A64ADF22E0C6}" srcOrd="5" destOrd="0" presId="urn:microsoft.com/office/officeart/2005/8/layout/hierarchy1"/>
    <dgm:cxn modelId="{E682DF72-D685-42DD-AC92-B69425AAF9EB}" type="presParOf" srcId="{DE869684-D419-4BBC-BB23-A64ADF22E0C6}" destId="{99CF47D9-0A72-47FF-858F-722E79C363CF}" srcOrd="0" destOrd="0" presId="urn:microsoft.com/office/officeart/2005/8/layout/hierarchy1"/>
    <dgm:cxn modelId="{F0227ABD-24AF-41C2-AEED-B4E2BB3D5200}" type="presParOf" srcId="{99CF47D9-0A72-47FF-858F-722E79C363CF}" destId="{62E35237-9452-4851-BEDA-42966545953F}" srcOrd="0" destOrd="0" presId="urn:microsoft.com/office/officeart/2005/8/layout/hierarchy1"/>
    <dgm:cxn modelId="{74E71B15-A04F-4FEC-913E-4ED4420E536A}" type="presParOf" srcId="{99CF47D9-0A72-47FF-858F-722E79C363CF}" destId="{0A685EC7-4872-496E-88FF-F4547BD57324}" srcOrd="1" destOrd="0" presId="urn:microsoft.com/office/officeart/2005/8/layout/hierarchy1"/>
    <dgm:cxn modelId="{58FFE550-F2C7-4B7F-92C0-662255126571}" type="presParOf" srcId="{DE869684-D419-4BBC-BB23-A64ADF22E0C6}" destId="{9A066259-68C1-4C41-9D94-D55D0318FEE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584BA-066D-4CFE-80A7-7757B6FB0731}">
      <dsp:nvSpPr>
        <dsp:cNvPr id="0" name=""/>
        <dsp:cNvSpPr/>
      </dsp:nvSpPr>
      <dsp:spPr>
        <a:xfrm>
          <a:off x="2952750" y="1928263"/>
          <a:ext cx="2095499" cy="498633"/>
        </a:xfrm>
        <a:custGeom>
          <a:avLst/>
          <a:gdLst/>
          <a:ahLst/>
          <a:cxnLst/>
          <a:rect l="0" t="0" r="0" b="0"/>
          <a:pathLst>
            <a:path>
              <a:moveTo>
                <a:pt x="0" y="0"/>
              </a:moveTo>
              <a:lnTo>
                <a:pt x="0" y="339804"/>
              </a:lnTo>
              <a:lnTo>
                <a:pt x="2095499" y="339804"/>
              </a:lnTo>
              <a:lnTo>
                <a:pt x="2095499"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E5A638-CA42-41C8-BE9C-3160B54316FE}">
      <dsp:nvSpPr>
        <dsp:cNvPr id="0" name=""/>
        <dsp:cNvSpPr/>
      </dsp:nvSpPr>
      <dsp:spPr>
        <a:xfrm>
          <a:off x="2907030" y="1928263"/>
          <a:ext cx="91440" cy="498633"/>
        </a:xfrm>
        <a:custGeom>
          <a:avLst/>
          <a:gdLst/>
          <a:ahLst/>
          <a:cxnLst/>
          <a:rect l="0" t="0" r="0" b="0"/>
          <a:pathLst>
            <a:path>
              <a:moveTo>
                <a:pt x="45720" y="0"/>
              </a:moveTo>
              <a:lnTo>
                <a:pt x="4572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833EE5-6AC5-43F9-AC41-6C14073A7C99}">
      <dsp:nvSpPr>
        <dsp:cNvPr id="0" name=""/>
        <dsp:cNvSpPr/>
      </dsp:nvSpPr>
      <dsp:spPr>
        <a:xfrm>
          <a:off x="857250" y="1928263"/>
          <a:ext cx="2095499" cy="498633"/>
        </a:xfrm>
        <a:custGeom>
          <a:avLst/>
          <a:gdLst/>
          <a:ahLst/>
          <a:cxnLst/>
          <a:rect l="0" t="0" r="0" b="0"/>
          <a:pathLst>
            <a:path>
              <a:moveTo>
                <a:pt x="2095499" y="0"/>
              </a:moveTo>
              <a:lnTo>
                <a:pt x="2095499" y="339804"/>
              </a:lnTo>
              <a:lnTo>
                <a:pt x="0" y="339804"/>
              </a:lnTo>
              <a:lnTo>
                <a:pt x="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1850DA-38B0-40F9-809B-3C621D23F16C}">
      <dsp:nvSpPr>
        <dsp:cNvPr id="0" name=""/>
        <dsp:cNvSpPr/>
      </dsp:nvSpPr>
      <dsp:spPr>
        <a:xfrm>
          <a:off x="1055861" y="839556"/>
          <a:ext cx="3793777"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4EAA6B-8ADA-490C-B126-424033819099}">
      <dsp:nvSpPr>
        <dsp:cNvPr id="0" name=""/>
        <dsp:cNvSpPr/>
      </dsp:nvSpPr>
      <dsp:spPr>
        <a:xfrm>
          <a:off x="1246361" y="1020531"/>
          <a:ext cx="3793777" cy="1088707"/>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cs-CZ" sz="4000" b="1" kern="1200" dirty="0" smtClean="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Témata lokalit</a:t>
          </a:r>
          <a:endParaRPr lang="cs-CZ" sz="4000" b="1" kern="120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endParaRPr>
        </a:p>
      </dsp:txBody>
      <dsp:txXfrm>
        <a:off x="1278248" y="1052418"/>
        <a:ext cx="3730003" cy="1024933"/>
      </dsp:txXfrm>
    </dsp:sp>
    <dsp:sp modelId="{1C30DC1A-78ED-49F2-8F38-97F63CFD4133}">
      <dsp:nvSpPr>
        <dsp:cNvPr id="0" name=""/>
        <dsp:cNvSpPr/>
      </dsp:nvSpPr>
      <dsp:spPr>
        <a:xfrm>
          <a:off x="0" y="2426897"/>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733EA-1EDD-48E1-A12D-397046877C0D}">
      <dsp:nvSpPr>
        <dsp:cNvPr id="0" name=""/>
        <dsp:cNvSpPr/>
      </dsp:nvSpPr>
      <dsp:spPr>
        <a:xfrm>
          <a:off x="190500" y="2607872"/>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t>Hrady a zámky</a:t>
          </a:r>
          <a:endParaRPr lang="cs-CZ" sz="2000" kern="1200" dirty="0"/>
        </a:p>
      </dsp:txBody>
      <dsp:txXfrm>
        <a:off x="222387" y="2639759"/>
        <a:ext cx="1650725" cy="1024933"/>
      </dsp:txXfrm>
    </dsp:sp>
    <dsp:sp modelId="{8C082682-5B86-4C04-8B93-3099E80AEC41}">
      <dsp:nvSpPr>
        <dsp:cNvPr id="0" name=""/>
        <dsp:cNvSpPr/>
      </dsp:nvSpPr>
      <dsp:spPr>
        <a:xfrm>
          <a:off x="2095500" y="2426897"/>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FBF931-B412-4100-854A-FFD18B7F4327}">
      <dsp:nvSpPr>
        <dsp:cNvPr id="0" name=""/>
        <dsp:cNvSpPr/>
      </dsp:nvSpPr>
      <dsp:spPr>
        <a:xfrm>
          <a:off x="2286000" y="2607872"/>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t>Rozhledny a výhledy</a:t>
          </a:r>
          <a:endParaRPr lang="cs-CZ" sz="2000" kern="1200" dirty="0"/>
        </a:p>
      </dsp:txBody>
      <dsp:txXfrm>
        <a:off x="2317887" y="2639759"/>
        <a:ext cx="1650725" cy="1024933"/>
      </dsp:txXfrm>
    </dsp:sp>
    <dsp:sp modelId="{62E35237-9452-4851-BEDA-42966545953F}">
      <dsp:nvSpPr>
        <dsp:cNvPr id="0" name=""/>
        <dsp:cNvSpPr/>
      </dsp:nvSpPr>
      <dsp:spPr>
        <a:xfrm>
          <a:off x="4191000" y="2426897"/>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685EC7-4872-496E-88FF-F4547BD57324}">
      <dsp:nvSpPr>
        <dsp:cNvPr id="0" name=""/>
        <dsp:cNvSpPr/>
      </dsp:nvSpPr>
      <dsp:spPr>
        <a:xfrm>
          <a:off x="4381499" y="2607872"/>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t>Přírodní a technické zajímavosti</a:t>
          </a:r>
          <a:endParaRPr lang="cs-CZ" sz="2000" kern="1200" dirty="0"/>
        </a:p>
      </dsp:txBody>
      <dsp:txXfrm>
        <a:off x="4413386" y="2639759"/>
        <a:ext cx="1650725" cy="10249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50006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500063"/>
          </a:xfrm>
          <a:prstGeom prst="rect">
            <a:avLst/>
          </a:prstGeom>
        </p:spPr>
        <p:txBody>
          <a:bodyPr vert="horz" lIns="91440" tIns="45720" rIns="91440" bIns="45720" rtlCol="0"/>
          <a:lstStyle>
            <a:lvl1pPr algn="r">
              <a:defRPr sz="1200"/>
            </a:lvl1pPr>
          </a:lstStyle>
          <a:p>
            <a:fld id="{FACCD514-94BB-4CA6-9416-8086445AE9F4}" type="datetimeFigureOut">
              <a:rPr lang="cs-CZ" smtClean="0"/>
              <a:t>31.10.2024</a:t>
            </a:fld>
            <a:endParaRPr lang="cs-CZ"/>
          </a:p>
        </p:txBody>
      </p:sp>
      <p:sp>
        <p:nvSpPr>
          <p:cNvPr id="4" name="Zástupný symbol pro obrázek snímku 3"/>
          <p:cNvSpPr>
            <a:spLocks noGrp="1" noRot="1" noChangeAspect="1"/>
          </p:cNvSpPr>
          <p:nvPr>
            <p:ph type="sldImg" idx="2"/>
          </p:nvPr>
        </p:nvSpPr>
        <p:spPr>
          <a:xfrm>
            <a:off x="925513" y="750888"/>
            <a:ext cx="5006975" cy="37560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756150"/>
            <a:ext cx="5486400" cy="4506913"/>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512300"/>
            <a:ext cx="2971800" cy="50006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512300"/>
            <a:ext cx="2971800" cy="500063"/>
          </a:xfrm>
          <a:prstGeom prst="rect">
            <a:avLst/>
          </a:prstGeom>
        </p:spPr>
        <p:txBody>
          <a:bodyPr vert="horz" lIns="91440" tIns="45720" rIns="91440" bIns="45720" rtlCol="0" anchor="b"/>
          <a:lstStyle>
            <a:lvl1pPr algn="r">
              <a:defRPr sz="1200"/>
            </a:lvl1pPr>
          </a:lstStyle>
          <a:p>
            <a:fld id="{4478D590-0E60-4C3E-AE47-D96E4BB63CAD}" type="slidenum">
              <a:rPr lang="cs-CZ" smtClean="0"/>
              <a:t>‹#›</a:t>
            </a:fld>
            <a:endParaRPr lang="cs-CZ"/>
          </a:p>
        </p:txBody>
      </p:sp>
    </p:spTree>
    <p:extLst>
      <p:ext uri="{BB962C8B-B14F-4D97-AF65-F5344CB8AC3E}">
        <p14:creationId xmlns:p14="http://schemas.microsoft.com/office/powerpoint/2010/main" val="1268475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78D590-0E60-4C3E-AE47-D96E4BB63CAD}" type="slidenum">
              <a:rPr lang="cs-CZ" smtClean="0"/>
              <a:t>4</a:t>
            </a:fld>
            <a:endParaRPr lang="cs-CZ"/>
          </a:p>
        </p:txBody>
      </p:sp>
    </p:spTree>
    <p:extLst>
      <p:ext uri="{BB962C8B-B14F-4D97-AF65-F5344CB8AC3E}">
        <p14:creationId xmlns:p14="http://schemas.microsoft.com/office/powerpoint/2010/main" val="16643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0BC99D1-AB65-4064-9D7F-104CAD372D37}" type="datetimeFigureOut">
              <a:rPr lang="cs-CZ" smtClean="0"/>
              <a:t>31.10.2024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FC008B-2C1C-4DC6-B356-A3775A9790F5}" type="slidenum">
              <a:rPr lang="cs-CZ" smtClean="0"/>
              <a:t>‹#›</a:t>
            </a:fld>
            <a:endParaRPr lang="cs-CZ"/>
          </a:p>
        </p:txBody>
      </p:sp>
    </p:spTree>
    <p:extLst>
      <p:ext uri="{BB962C8B-B14F-4D97-AF65-F5344CB8AC3E}">
        <p14:creationId xmlns:p14="http://schemas.microsoft.com/office/powerpoint/2010/main" val="175200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0BC99D1-AB65-4064-9D7F-104CAD372D37}" type="datetimeFigureOut">
              <a:rPr lang="cs-CZ" smtClean="0"/>
              <a:t>31.10.2024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FC008B-2C1C-4DC6-B356-A3775A9790F5}" type="slidenum">
              <a:rPr lang="cs-CZ" smtClean="0"/>
              <a:t>‹#›</a:t>
            </a:fld>
            <a:endParaRPr lang="cs-CZ"/>
          </a:p>
        </p:txBody>
      </p:sp>
    </p:spTree>
    <p:extLst>
      <p:ext uri="{BB962C8B-B14F-4D97-AF65-F5344CB8AC3E}">
        <p14:creationId xmlns:p14="http://schemas.microsoft.com/office/powerpoint/2010/main" val="239362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0BC99D1-AB65-4064-9D7F-104CAD372D37}" type="datetimeFigureOut">
              <a:rPr lang="cs-CZ" smtClean="0"/>
              <a:t>31.10.2024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FC008B-2C1C-4DC6-B356-A3775A9790F5}" type="slidenum">
              <a:rPr lang="cs-CZ" smtClean="0"/>
              <a:t>‹#›</a:t>
            </a:fld>
            <a:endParaRPr lang="cs-CZ"/>
          </a:p>
        </p:txBody>
      </p:sp>
    </p:spTree>
    <p:extLst>
      <p:ext uri="{BB962C8B-B14F-4D97-AF65-F5344CB8AC3E}">
        <p14:creationId xmlns:p14="http://schemas.microsoft.com/office/powerpoint/2010/main" val="177607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0BC99D1-AB65-4064-9D7F-104CAD372D37}" type="datetimeFigureOut">
              <a:rPr lang="cs-CZ" smtClean="0"/>
              <a:t>31.10.2024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FC008B-2C1C-4DC6-B356-A3775A9790F5}" type="slidenum">
              <a:rPr lang="cs-CZ" smtClean="0"/>
              <a:t>‹#›</a:t>
            </a:fld>
            <a:endParaRPr lang="cs-CZ"/>
          </a:p>
        </p:txBody>
      </p:sp>
    </p:spTree>
    <p:extLst>
      <p:ext uri="{BB962C8B-B14F-4D97-AF65-F5344CB8AC3E}">
        <p14:creationId xmlns:p14="http://schemas.microsoft.com/office/powerpoint/2010/main" val="301121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0BC99D1-AB65-4064-9D7F-104CAD372D37}" type="datetimeFigureOut">
              <a:rPr lang="cs-CZ" smtClean="0"/>
              <a:t>31.10.2024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FC008B-2C1C-4DC6-B356-A3775A9790F5}" type="slidenum">
              <a:rPr lang="cs-CZ" smtClean="0"/>
              <a:t>‹#›</a:t>
            </a:fld>
            <a:endParaRPr lang="cs-CZ"/>
          </a:p>
        </p:txBody>
      </p:sp>
    </p:spTree>
    <p:extLst>
      <p:ext uri="{BB962C8B-B14F-4D97-AF65-F5344CB8AC3E}">
        <p14:creationId xmlns:p14="http://schemas.microsoft.com/office/powerpoint/2010/main" val="130963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0BC99D1-AB65-4064-9D7F-104CAD372D37}" type="datetimeFigureOut">
              <a:rPr lang="cs-CZ" smtClean="0"/>
              <a:t>31.10.2024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5FC008B-2C1C-4DC6-B356-A3775A9790F5}" type="slidenum">
              <a:rPr lang="cs-CZ" smtClean="0"/>
              <a:t>‹#›</a:t>
            </a:fld>
            <a:endParaRPr lang="cs-CZ"/>
          </a:p>
        </p:txBody>
      </p:sp>
    </p:spTree>
    <p:extLst>
      <p:ext uri="{BB962C8B-B14F-4D97-AF65-F5344CB8AC3E}">
        <p14:creationId xmlns:p14="http://schemas.microsoft.com/office/powerpoint/2010/main" val="80194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0BC99D1-AB65-4064-9D7F-104CAD372D37}" type="datetimeFigureOut">
              <a:rPr lang="cs-CZ" smtClean="0"/>
              <a:t>31.10.2024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5FC008B-2C1C-4DC6-B356-A3775A9790F5}" type="slidenum">
              <a:rPr lang="cs-CZ" smtClean="0"/>
              <a:t>‹#›</a:t>
            </a:fld>
            <a:endParaRPr lang="cs-CZ"/>
          </a:p>
        </p:txBody>
      </p:sp>
    </p:spTree>
    <p:extLst>
      <p:ext uri="{BB962C8B-B14F-4D97-AF65-F5344CB8AC3E}">
        <p14:creationId xmlns:p14="http://schemas.microsoft.com/office/powerpoint/2010/main" val="334352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0BC99D1-AB65-4064-9D7F-104CAD372D37}" type="datetimeFigureOut">
              <a:rPr lang="cs-CZ" smtClean="0"/>
              <a:t>31.10.2024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5FC008B-2C1C-4DC6-B356-A3775A9790F5}" type="slidenum">
              <a:rPr lang="cs-CZ" smtClean="0"/>
              <a:t>‹#›</a:t>
            </a:fld>
            <a:endParaRPr lang="cs-CZ"/>
          </a:p>
        </p:txBody>
      </p:sp>
    </p:spTree>
    <p:extLst>
      <p:ext uri="{BB962C8B-B14F-4D97-AF65-F5344CB8AC3E}">
        <p14:creationId xmlns:p14="http://schemas.microsoft.com/office/powerpoint/2010/main" val="159487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0BC99D1-AB65-4064-9D7F-104CAD372D37}" type="datetimeFigureOut">
              <a:rPr lang="cs-CZ" smtClean="0"/>
              <a:t>31.10.2024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5FC008B-2C1C-4DC6-B356-A3775A9790F5}" type="slidenum">
              <a:rPr lang="cs-CZ" smtClean="0"/>
              <a:t>‹#›</a:t>
            </a:fld>
            <a:endParaRPr lang="cs-CZ"/>
          </a:p>
        </p:txBody>
      </p:sp>
    </p:spTree>
    <p:extLst>
      <p:ext uri="{BB962C8B-B14F-4D97-AF65-F5344CB8AC3E}">
        <p14:creationId xmlns:p14="http://schemas.microsoft.com/office/powerpoint/2010/main" val="29098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0BC99D1-AB65-4064-9D7F-104CAD372D37}" type="datetimeFigureOut">
              <a:rPr lang="cs-CZ" smtClean="0"/>
              <a:t>31.10.2024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5FC008B-2C1C-4DC6-B356-A3775A9790F5}" type="slidenum">
              <a:rPr lang="cs-CZ" smtClean="0"/>
              <a:t>‹#›</a:t>
            </a:fld>
            <a:endParaRPr lang="cs-CZ"/>
          </a:p>
        </p:txBody>
      </p:sp>
    </p:spTree>
    <p:extLst>
      <p:ext uri="{BB962C8B-B14F-4D97-AF65-F5344CB8AC3E}">
        <p14:creationId xmlns:p14="http://schemas.microsoft.com/office/powerpoint/2010/main" val="302784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0BC99D1-AB65-4064-9D7F-104CAD372D37}" type="datetimeFigureOut">
              <a:rPr lang="cs-CZ" smtClean="0"/>
              <a:t>31.10.2024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5FC008B-2C1C-4DC6-B356-A3775A9790F5}" type="slidenum">
              <a:rPr lang="cs-CZ" smtClean="0"/>
              <a:t>‹#›</a:t>
            </a:fld>
            <a:endParaRPr lang="cs-CZ"/>
          </a:p>
        </p:txBody>
      </p:sp>
    </p:spTree>
    <p:extLst>
      <p:ext uri="{BB962C8B-B14F-4D97-AF65-F5344CB8AC3E}">
        <p14:creationId xmlns:p14="http://schemas.microsoft.com/office/powerpoint/2010/main" val="417356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C99D1-AB65-4064-9D7F-104CAD372D37}" type="datetimeFigureOut">
              <a:rPr lang="cs-CZ" smtClean="0"/>
              <a:t>31.10.2024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C008B-2C1C-4DC6-B356-A3775A9790F5}" type="slidenum">
              <a:rPr lang="cs-CZ" smtClean="0"/>
              <a:t>‹#›</a:t>
            </a:fld>
            <a:endParaRPr lang="cs-CZ"/>
          </a:p>
        </p:txBody>
      </p:sp>
    </p:spTree>
    <p:extLst>
      <p:ext uri="{BB962C8B-B14F-4D97-AF65-F5344CB8AC3E}">
        <p14:creationId xmlns:p14="http://schemas.microsoft.com/office/powerpoint/2010/main" val="2368291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slide" Target="slide6.xml"/><Relationship Id="rId4" Type="http://schemas.openxmlformats.org/officeDocument/2006/relationships/diagramLayout" Target="../diagrams/layout1.xml"/><Relationship Id="rId9"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0.xml"/><Relationship Id="rId12" Type="http://schemas.openxmlformats.org/officeDocument/2006/relationships/slide" Target="slide32.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15.xml"/><Relationship Id="rId1" Type="http://schemas.openxmlformats.org/officeDocument/2006/relationships/slideLayout" Target="../slideLayouts/slideLayout8.xml"/><Relationship Id="rId6" Type="http://schemas.openxmlformats.org/officeDocument/2006/relationships/slide" Target="slide18.xml"/><Relationship Id="rId11" Type="http://schemas.openxmlformats.org/officeDocument/2006/relationships/slide" Target="slide33.xml"/><Relationship Id="rId5" Type="http://schemas.openxmlformats.org/officeDocument/2006/relationships/slide" Target="slide17.xml"/><Relationship Id="rId10" Type="http://schemas.openxmlformats.org/officeDocument/2006/relationships/slide" Target="slide22.xml"/><Relationship Id="rId4" Type="http://schemas.openxmlformats.org/officeDocument/2006/relationships/slide" Target="slide16.xml"/><Relationship Id="rId9" Type="http://schemas.openxmlformats.org/officeDocument/2006/relationships/slide" Target="slide21.xml"/></Relationships>
</file>

<file path=ppt/slides/_rels/slide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3.xml"/><Relationship Id="rId7" Type="http://schemas.openxmlformats.org/officeDocument/2006/relationships/slide" Target="slide27.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6.xml"/><Relationship Id="rId11" Type="http://schemas.openxmlformats.org/officeDocument/2006/relationships/slide" Target="slide31.xml"/><Relationship Id="rId5" Type="http://schemas.openxmlformats.org/officeDocument/2006/relationships/slide" Target="slide25.xml"/><Relationship Id="rId10" Type="http://schemas.openxmlformats.org/officeDocument/2006/relationships/slide" Target="slide30.xml"/><Relationship Id="rId4" Type="http://schemas.openxmlformats.org/officeDocument/2006/relationships/slide" Target="slide24.xml"/><Relationship Id="rId9" Type="http://schemas.openxmlformats.org/officeDocument/2006/relationships/slide" Target="slide29.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371600" y="3886200"/>
            <a:ext cx="6400800" cy="694928"/>
          </a:xfrm>
        </p:spPr>
        <p:txBody>
          <a:bodyPr/>
          <a:lstStyle/>
          <a:p>
            <a:r>
              <a:rPr lang="cs-CZ" dirty="0" smtClean="0">
                <a:ln w="0"/>
                <a:solidFill>
                  <a:schemeClr val="accent1"/>
                </a:solidFill>
                <a:effectLst>
                  <a:outerShdw blurRad="38100" dist="25400" dir="5400000" algn="ctr" rotWithShape="0">
                    <a:srgbClr val="6E747A">
                      <a:alpha val="43000"/>
                    </a:srgbClr>
                  </a:outerShdw>
                </a:effectLst>
              </a:rPr>
              <a:t>Náměty a informace</a:t>
            </a:r>
            <a:endParaRPr lang="cs-CZ" dirty="0">
              <a:ln w="0"/>
              <a:solidFill>
                <a:schemeClr val="accent1"/>
              </a:solidFill>
              <a:effectLst>
                <a:outerShdw blurRad="38100" dist="25400" dir="5400000" algn="ctr" rotWithShape="0">
                  <a:srgbClr val="6E747A">
                    <a:alpha val="43000"/>
                  </a:srgbClr>
                </a:outerShdw>
              </a:effectLst>
            </a:endParaRPr>
          </a:p>
        </p:txBody>
      </p:sp>
      <p:sp>
        <p:nvSpPr>
          <p:cNvPr id="5" name="Obdélník 4"/>
          <p:cNvSpPr/>
          <p:nvPr/>
        </p:nvSpPr>
        <p:spPr>
          <a:xfrm>
            <a:off x="2083240" y="1916832"/>
            <a:ext cx="497751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cs-CZ" sz="5400" b="1" dirty="0" smtClean="0">
                <a:ln/>
                <a:solidFill>
                  <a:schemeClr val="accent3"/>
                </a:solidFill>
              </a:rPr>
              <a:t>Prázdninové tipy</a:t>
            </a:r>
            <a:endParaRPr lang="cs-CZ" sz="5400" b="1" cap="none" spc="0" dirty="0">
              <a:ln/>
              <a:solidFill>
                <a:schemeClr val="accent3"/>
              </a:solidFill>
              <a:effectLst/>
            </a:endParaRPr>
          </a:p>
        </p:txBody>
      </p:sp>
    </p:spTree>
    <p:extLst>
      <p:ext uri="{BB962C8B-B14F-4D97-AF65-F5344CB8AC3E}">
        <p14:creationId xmlns:p14="http://schemas.microsoft.com/office/powerpoint/2010/main" val="2136152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iterate type="lt">
                                    <p:tmPct val="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1" nodeType="clickEffect">
                                  <p:stCondLst>
                                    <p:cond delay="0"/>
                                  </p:stCondLst>
                                  <p:childTnLst>
                                    <p:animRot by="21600000">
                                      <p:cBhvr>
                                        <p:cTn id="17" dur="750" fill="hold"/>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1"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3">
                                            <p:txEl>
                                              <p:pRg st="0" end="0"/>
                                            </p:txEl>
                                          </p:spTgt>
                                        </p:tgtEl>
                                        <p:attrNameLst>
                                          <p:attrName>ppt_x</p:attrName>
                                          <p:attrName>ppt_y</p:attrName>
                                        </p:attrNameLst>
                                      </p:cBhvr>
                                    </p:animMotion>
                                    <p:animRot by="1500000">
                                      <p:cBhvr>
                                        <p:cTn id="22" dur="125" fill="hold">
                                          <p:stCondLst>
                                            <p:cond delay="0"/>
                                          </p:stCondLst>
                                        </p:cTn>
                                        <p:tgtEl>
                                          <p:spTgt spid="3">
                                            <p:txEl>
                                              <p:pRg st="0" end="0"/>
                                            </p:txEl>
                                          </p:spTgt>
                                        </p:tgtEl>
                                        <p:attrNameLst>
                                          <p:attrName>r</p:attrName>
                                        </p:attrNameLst>
                                      </p:cBhvr>
                                    </p:animRot>
                                    <p:animRot by="-1500000">
                                      <p:cBhvr>
                                        <p:cTn id="23" dur="125" fill="hold">
                                          <p:stCondLst>
                                            <p:cond delay="125"/>
                                          </p:stCondLst>
                                        </p:cTn>
                                        <p:tgtEl>
                                          <p:spTgt spid="3">
                                            <p:txEl>
                                              <p:pRg st="0" end="0"/>
                                            </p:txEl>
                                          </p:spTgt>
                                        </p:tgtEl>
                                        <p:attrNameLst>
                                          <p:attrName>r</p:attrName>
                                        </p:attrNameLst>
                                      </p:cBhvr>
                                    </p:animRot>
                                    <p:animRot by="-1500000">
                                      <p:cBhvr>
                                        <p:cTn id="24" dur="125" fill="hold">
                                          <p:stCondLst>
                                            <p:cond delay="250"/>
                                          </p:stCondLst>
                                        </p:cTn>
                                        <p:tgtEl>
                                          <p:spTgt spid="3">
                                            <p:txEl>
                                              <p:pRg st="0" end="0"/>
                                            </p:txEl>
                                          </p:spTgt>
                                        </p:tgtEl>
                                        <p:attrNameLst>
                                          <p:attrName>r</p:attrName>
                                        </p:attrNameLst>
                                      </p:cBhvr>
                                    </p:animRot>
                                    <p:animRot by="1500000">
                                      <p:cBhvr>
                                        <p:cTn id="25" dur="125" fill="hold">
                                          <p:stCondLst>
                                            <p:cond delay="375"/>
                                          </p:stCondLst>
                                        </p:cTn>
                                        <p:tgtEl>
                                          <p:spTgt spid="3">
                                            <p:txEl>
                                              <p:pRg st="0" end="0"/>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5" presetClass="exit" presetSubtype="0" fill="hold" grpId="2" nodeType="clickEffect">
                                  <p:stCondLst>
                                    <p:cond delay="0"/>
                                  </p:stCondLst>
                                  <p:iterate type="lt">
                                    <p:tmPct val="0"/>
                                  </p:iterate>
                                  <p:childTnLst>
                                    <p:animEffect transition="out" filter="fade">
                                      <p:cBhvr>
                                        <p:cTn id="29" dur="1000"/>
                                        <p:tgtEl>
                                          <p:spTgt spid="3">
                                            <p:txEl>
                                              <p:pRg st="0" end="0"/>
                                            </p:txEl>
                                          </p:spTgt>
                                        </p:tgtEl>
                                      </p:cBhvr>
                                    </p:animEffect>
                                    <p:anim calcmode="lin" valueType="num">
                                      <p:cBhvr>
                                        <p:cTn id="30" dur="1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1" dur="1000"/>
                                        <p:tgtEl>
                                          <p:spTgt spid="3">
                                            <p:txEl>
                                              <p:pRg st="0" end="0"/>
                                            </p:txEl>
                                          </p:spTgt>
                                        </p:tgtEl>
                                        <p:attrNameLst>
                                          <p:attrName>ppt_h</p:attrName>
                                        </p:attrNameLst>
                                      </p:cBhvr>
                                      <p:tavLst>
                                        <p:tav tm="0">
                                          <p:val>
                                            <p:strVal val="ppt_h"/>
                                          </p:val>
                                        </p:tav>
                                        <p:tav tm="100000">
                                          <p:val>
                                            <p:strVal val="ppt_h"/>
                                          </p:val>
                                        </p:tav>
                                      </p:tavLst>
                                    </p:anim>
                                    <p:set>
                                      <p:cBhvr>
                                        <p:cTn id="32"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6" presetClass="exit" presetSubtype="0" fill="hold" grpId="2" nodeType="clickEffect">
                                  <p:stCondLst>
                                    <p:cond delay="0"/>
                                  </p:stCondLst>
                                  <p:childTnLst>
                                    <p:animEffect transition="out" filter="wipe(down)">
                                      <p:cBhvr>
                                        <p:cTn id="36" dur="90" accel="50000">
                                          <p:stCondLst>
                                            <p:cond delay="910"/>
                                          </p:stCondLst>
                                        </p:cTn>
                                        <p:tgtEl>
                                          <p:spTgt spid="5"/>
                                        </p:tgtEl>
                                      </p:cBhvr>
                                    </p:animEffect>
                                    <p:anim calcmode="lin" valueType="num">
                                      <p:cBhvr>
                                        <p:cTn id="37" dur="911"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38" dur="89">
                                          <p:stCondLst>
                                            <p:cond delay="911"/>
                                          </p:stCondLst>
                                        </p:cTn>
                                        <p:tgtEl>
                                          <p:spTgt spid="5"/>
                                        </p:tgtEl>
                                        <p:attrNameLst>
                                          <p:attrName>ppt_x</p:attrName>
                                        </p:attrNameLst>
                                      </p:cBhvr>
                                      <p:tavLst>
                                        <p:tav tm="0">
                                          <p:val>
                                            <p:strVal val="ppt_x"/>
                                          </p:val>
                                        </p:tav>
                                        <p:tav tm="100000">
                                          <p:val>
                                            <p:strVal val="ppt_x"/>
                                          </p:val>
                                        </p:tav>
                                      </p:tavLst>
                                    </p:anim>
                                    <p:anim calcmode="lin" valueType="num">
                                      <p:cBhvr>
                                        <p:cTn id="39" dur="332"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0" dur="332" tmFilter="0, 0; 0.125,0.2665; 0.25,0.4; 0.375,0.465; 0.5,0.5;  0.625,0.535; 0.75,0.6; 0.875,0.7335; 1,1">
                                          <p:stCondLst>
                                            <p:cond delay="332"/>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1" dur="166" tmFilter="0, 0; 0.125,0.2665; 0.25,0.4; 0.375,0.465; 0.5,0.5;  0.625,0.535; 0.75,0.6; 0.875,0.7335; 1,1">
                                          <p:stCondLst>
                                            <p:cond delay="662"/>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2" dur="82" tmFilter="0, 0; 0.125,0.2665; 0.25,0.4; 0.375,0.465; 0.5,0.5;  0.625,0.535; 0.75,0.6; 0.875,0.7335; 1,1">
                                          <p:stCondLst>
                                            <p:cond delay="828"/>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3" dur="90" accel="50000">
                                          <p:stCondLst>
                                            <p:cond delay="910"/>
                                          </p:stCondLst>
                                        </p:cTn>
                                        <p:tgtEl>
                                          <p:spTgt spid="5"/>
                                        </p:tgtEl>
                                        <p:attrNameLst>
                                          <p:attrName>ppt_y</p:attrName>
                                        </p:attrNameLst>
                                      </p:cBhvr>
                                      <p:tavLst>
                                        <p:tav tm="0">
                                          <p:val>
                                            <p:strVal val="ppt_y"/>
                                          </p:val>
                                        </p:tav>
                                        <p:tav tm="100000">
                                          <p:val>
                                            <p:strVal val="ppt_y+ppt_h"/>
                                          </p:val>
                                        </p:tav>
                                      </p:tavLst>
                                    </p:anim>
                                    <p:animScale>
                                      <p:cBhvr>
                                        <p:cTn id="44" dur="13">
                                          <p:stCondLst>
                                            <p:cond delay="310"/>
                                          </p:stCondLst>
                                        </p:cTn>
                                        <p:tgtEl>
                                          <p:spTgt spid="5"/>
                                        </p:tgtEl>
                                      </p:cBhvr>
                                      <p:to x="100000" y="60000"/>
                                    </p:animScale>
                                    <p:animScale>
                                      <p:cBhvr>
                                        <p:cTn id="45" dur="83" decel="50000">
                                          <p:stCondLst>
                                            <p:cond delay="323"/>
                                          </p:stCondLst>
                                        </p:cTn>
                                        <p:tgtEl>
                                          <p:spTgt spid="5"/>
                                        </p:tgtEl>
                                      </p:cBhvr>
                                      <p:to x="100000" y="100000"/>
                                    </p:animScale>
                                    <p:animScale>
                                      <p:cBhvr>
                                        <p:cTn id="46" dur="13">
                                          <p:stCondLst>
                                            <p:cond delay="656"/>
                                          </p:stCondLst>
                                        </p:cTn>
                                        <p:tgtEl>
                                          <p:spTgt spid="5"/>
                                        </p:tgtEl>
                                      </p:cBhvr>
                                      <p:to x="100000" y="80000"/>
                                    </p:animScale>
                                    <p:animScale>
                                      <p:cBhvr>
                                        <p:cTn id="47" dur="83" decel="50000">
                                          <p:stCondLst>
                                            <p:cond delay="669"/>
                                          </p:stCondLst>
                                        </p:cTn>
                                        <p:tgtEl>
                                          <p:spTgt spid="5"/>
                                        </p:tgtEl>
                                      </p:cBhvr>
                                      <p:to x="100000" y="100000"/>
                                    </p:animScale>
                                    <p:animScale>
                                      <p:cBhvr>
                                        <p:cTn id="48" dur="13">
                                          <p:stCondLst>
                                            <p:cond delay="821"/>
                                          </p:stCondLst>
                                        </p:cTn>
                                        <p:tgtEl>
                                          <p:spTgt spid="5"/>
                                        </p:tgtEl>
                                      </p:cBhvr>
                                      <p:to x="100000" y="90000"/>
                                    </p:animScale>
                                    <p:animScale>
                                      <p:cBhvr>
                                        <p:cTn id="49" dur="83" decel="50000">
                                          <p:stCondLst>
                                            <p:cond delay="834"/>
                                          </p:stCondLst>
                                        </p:cTn>
                                        <p:tgtEl>
                                          <p:spTgt spid="5"/>
                                        </p:tgtEl>
                                      </p:cBhvr>
                                      <p:to x="100000" y="100000"/>
                                    </p:animScale>
                                    <p:animScale>
                                      <p:cBhvr>
                                        <p:cTn id="50" dur="13">
                                          <p:stCondLst>
                                            <p:cond delay="904"/>
                                          </p:stCondLst>
                                        </p:cTn>
                                        <p:tgtEl>
                                          <p:spTgt spid="5"/>
                                        </p:tgtEl>
                                      </p:cBhvr>
                                      <p:to x="100000" y="95000"/>
                                    </p:animScale>
                                    <p:animScale>
                                      <p:cBhvr>
                                        <p:cTn id="51" dur="83" decel="50000">
                                          <p:stCondLst>
                                            <p:cond delay="917"/>
                                          </p:stCondLst>
                                        </p:cTn>
                                        <p:tgtEl>
                                          <p:spTgt spid="5"/>
                                        </p:tgtEl>
                                      </p:cBhvr>
                                      <p:to x="100000" y="100000"/>
                                    </p:animScale>
                                    <p:set>
                                      <p:cBhvr>
                                        <p:cTn id="5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5" grpId="0"/>
      <p:bldP spid="5" grpId="1"/>
      <p:bldP spid="5"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06375"/>
            <a:ext cx="8229600" cy="1143000"/>
          </a:xfrm>
        </p:spPr>
        <p:txBody>
          <a:bodyPr/>
          <a:lstStyle/>
          <a:p>
            <a:r>
              <a:rPr lang="cs-CZ" dirty="0" smtClean="0"/>
              <a:t>Hrady a zámky – Západní Čechy</a:t>
            </a:r>
            <a:endParaRPr lang="cs-CZ" dirty="0"/>
          </a:p>
        </p:txBody>
      </p:sp>
      <p:sp>
        <p:nvSpPr>
          <p:cNvPr id="3" name="Zástupný symbol pro text 2"/>
          <p:cNvSpPr>
            <a:spLocks noGrp="1"/>
          </p:cNvSpPr>
          <p:nvPr>
            <p:ph type="body" idx="1"/>
          </p:nvPr>
        </p:nvSpPr>
        <p:spPr>
          <a:xfrm>
            <a:off x="442127" y="1296237"/>
            <a:ext cx="4040188" cy="411546"/>
          </a:xfrm>
        </p:spPr>
        <p:txBody>
          <a:bodyPr>
            <a:normAutofit fontScale="92500" lnSpcReduction="10000"/>
          </a:bodyPr>
          <a:lstStyle/>
          <a:p>
            <a:r>
              <a:rPr lang="cs-CZ" dirty="0" smtClean="0"/>
              <a:t>Rabí – okres Klatovy</a:t>
            </a:r>
            <a:endParaRPr lang="cs-CZ" dirty="0"/>
          </a:p>
        </p:txBody>
      </p:sp>
      <p:sp>
        <p:nvSpPr>
          <p:cNvPr id="6" name="Zástupný symbol pro obsah 5"/>
          <p:cNvSpPr>
            <a:spLocks noGrp="1"/>
          </p:cNvSpPr>
          <p:nvPr>
            <p:ph sz="half" idx="2"/>
          </p:nvPr>
        </p:nvSpPr>
        <p:spPr>
          <a:xfrm>
            <a:off x="442127" y="1722698"/>
            <a:ext cx="4040188" cy="4422477"/>
          </a:xfrm>
        </p:spPr>
        <p:txBody>
          <a:bodyPr>
            <a:normAutofit lnSpcReduction="10000"/>
          </a:bodyPr>
          <a:lstStyle/>
          <a:p>
            <a:pPr marL="0" indent="0">
              <a:buNone/>
            </a:pPr>
            <a:r>
              <a:rPr lang="cs-CZ" sz="1800" dirty="0"/>
              <a:t>Rabí je zřícenina hradu ležící ve stejnojmenném městě na vyvýšeném ostrohu nad řekou Otavou v nadmořské výšce 540 metrů, asi 8 kilometrů severovýchodně od Sušice. Svojí rozlohou zhruba 1 hektar je největším hradem v Česku. Od počátku 14. století stávala na místě dnešního hradu tvrz pánů z Velhartic. V červnu roku 1421 byla obléhána a dobyta husity; při obléhání přišel o druhé (pravé) oko Jan Žižka. Hrad byl vypleněn během třicetileté války a v 18. století vyhořel. Částečně byl renovován od roku 1920. V současnosti je přístupný veřejnosti, v rekonstruovaných prostorách je umístěno malé muzeum. Hrad je národní kulturní památkou.</a:t>
            </a:r>
          </a:p>
        </p:txBody>
      </p:sp>
      <p:pic>
        <p:nvPicPr>
          <p:cNvPr id="7" name="Zástupný symbol pro obsah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571999" y="2174874"/>
            <a:ext cx="4041775" cy="2694516"/>
          </a:xfrm>
        </p:spPr>
      </p:pic>
      <p:sp>
        <p:nvSpPr>
          <p:cNvPr id="8" name="TextovéPole 7"/>
          <p:cNvSpPr txBox="1"/>
          <p:nvPr/>
        </p:nvSpPr>
        <p:spPr>
          <a:xfrm>
            <a:off x="4624644" y="5433279"/>
            <a:ext cx="4041775" cy="523220"/>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Z parkoviště na náměstí obce Rabí ulicemi po žluté značce cca 250 m ke vstupní bráně.</a:t>
            </a:r>
            <a:endParaRPr lang="cs-CZ" sz="1400" dirty="0"/>
          </a:p>
        </p:txBody>
      </p:sp>
      <p:sp>
        <p:nvSpPr>
          <p:cNvPr id="9" name="Tlačítko akce: Zpět nebo Předchozí 8">
            <a:hlinkClick r:id="rId3" action="ppaction://hlinksldjump" highlightClick="1"/>
          </p:cNvPr>
          <p:cNvSpPr/>
          <p:nvPr/>
        </p:nvSpPr>
        <p:spPr>
          <a:xfrm>
            <a:off x="256233" y="625647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82030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06375"/>
            <a:ext cx="8229600" cy="1143000"/>
          </a:xfrm>
        </p:spPr>
        <p:txBody>
          <a:bodyPr/>
          <a:lstStyle/>
          <a:p>
            <a:r>
              <a:rPr lang="cs-CZ" dirty="0" smtClean="0"/>
              <a:t>Hrady a zámky – Západní Čechy</a:t>
            </a:r>
            <a:endParaRPr lang="cs-CZ" dirty="0"/>
          </a:p>
        </p:txBody>
      </p:sp>
      <p:sp>
        <p:nvSpPr>
          <p:cNvPr id="3" name="Zástupný symbol pro text 2"/>
          <p:cNvSpPr>
            <a:spLocks noGrp="1"/>
          </p:cNvSpPr>
          <p:nvPr>
            <p:ph type="body" idx="1"/>
          </p:nvPr>
        </p:nvSpPr>
        <p:spPr>
          <a:xfrm>
            <a:off x="457200" y="1349375"/>
            <a:ext cx="4040188" cy="639762"/>
          </a:xfrm>
        </p:spPr>
        <p:txBody>
          <a:bodyPr/>
          <a:lstStyle/>
          <a:p>
            <a:r>
              <a:rPr lang="cs-CZ" dirty="0" smtClean="0"/>
              <a:t>Krašov – okres Plzeň-Sever</a:t>
            </a:r>
            <a:endParaRPr lang="cs-CZ" dirty="0"/>
          </a:p>
        </p:txBody>
      </p:sp>
      <p:sp>
        <p:nvSpPr>
          <p:cNvPr id="6" name="Zástupný symbol pro obsah 5"/>
          <p:cNvSpPr>
            <a:spLocks noGrp="1"/>
          </p:cNvSpPr>
          <p:nvPr>
            <p:ph sz="half" idx="2"/>
          </p:nvPr>
        </p:nvSpPr>
        <p:spPr>
          <a:xfrm>
            <a:off x="401183" y="1963860"/>
            <a:ext cx="4040188" cy="4055104"/>
          </a:xfrm>
        </p:spPr>
        <p:txBody>
          <a:bodyPr>
            <a:normAutofit lnSpcReduction="10000"/>
          </a:bodyPr>
          <a:lstStyle/>
          <a:p>
            <a:pPr marL="0" indent="0">
              <a:buNone/>
            </a:pPr>
            <a:r>
              <a:rPr lang="cs-CZ" sz="1800" dirty="0"/>
              <a:t>Krašov je zřícenina hradu 11 km od Kralovic, 2 km od obce Bohy. Hrad se nachází na </a:t>
            </a:r>
            <a:r>
              <a:rPr lang="cs-CZ" sz="1800" dirty="0" smtClean="0"/>
              <a:t>strmé skalnaté </a:t>
            </a:r>
            <a:r>
              <a:rPr lang="cs-CZ" sz="1800" dirty="0"/>
              <a:t>ostrožně nad vtokem </a:t>
            </a:r>
            <a:r>
              <a:rPr lang="cs-CZ" sz="1800" dirty="0" err="1"/>
              <a:t>Brodeslavského</a:t>
            </a:r>
            <a:r>
              <a:rPr lang="cs-CZ" sz="1800" dirty="0"/>
              <a:t> potoka do Berounky v nadmořské výšce 310 m. Z hradeb je pěkný výhled právě do údolí Berounky. Od roku 1958 chráněn jako kulturní památka ČR. Byl založen Jetřichem z rodu </a:t>
            </a:r>
            <a:r>
              <a:rPr lang="cs-CZ" sz="1800" dirty="0" err="1"/>
              <a:t>Hroznatovců</a:t>
            </a:r>
            <a:r>
              <a:rPr lang="cs-CZ" sz="1800" dirty="0"/>
              <a:t> okolo roku 1232. Patří tedy k nejstarším šlechtickým hradům v Česku. V okolí hradu se rozkládá přírodní rezervace Krašov, která je součástí přírodního parku </a:t>
            </a:r>
            <a:r>
              <a:rPr lang="cs-CZ" sz="1800" dirty="0" err="1"/>
              <a:t>Hřešihlavská</a:t>
            </a:r>
            <a:r>
              <a:rPr lang="cs-CZ" sz="1800" dirty="0" smtClean="0"/>
              <a:t>. Právě přes PR je k hradu pohodlný přístup opačnou stranou než strmým výstupem od Berounky. </a:t>
            </a:r>
            <a:endParaRPr lang="cs-CZ" sz="1800" dirty="0"/>
          </a:p>
        </p:txBody>
      </p:sp>
      <p:sp>
        <p:nvSpPr>
          <p:cNvPr id="7" name="TextovéPole 6"/>
          <p:cNvSpPr txBox="1"/>
          <p:nvPr/>
        </p:nvSpPr>
        <p:spPr>
          <a:xfrm>
            <a:off x="4645025" y="5301208"/>
            <a:ext cx="4041775" cy="1169551"/>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V obci Bohy, místní část Rohy, autem odbočit na žlutou naučnou stezku (polní cesta) na okraj lesa (začátek přírodní rezervace, 1 km). Odtud pěšky cca 900 m příjemnou téměř neklesající lesní procházkou ke hradu.</a:t>
            </a:r>
            <a:endParaRPr lang="cs-CZ" sz="1400" dirty="0"/>
          </a:p>
        </p:txBody>
      </p:sp>
      <p:pic>
        <p:nvPicPr>
          <p:cNvPr id="8" name="Zástupný symbol pro obsah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5" y="1809626"/>
            <a:ext cx="4041775" cy="3031331"/>
          </a:xfrm>
        </p:spPr>
      </p:pic>
      <p:sp>
        <p:nvSpPr>
          <p:cNvPr id="9" name="Tlačítko akce: Zpět nebo Předchozí 8">
            <a:hlinkClick r:id="rId3" action="ppaction://hlinksldjump" highlightClick="1"/>
          </p:cNvPr>
          <p:cNvSpPr/>
          <p:nvPr/>
        </p:nvSpPr>
        <p:spPr>
          <a:xfrm>
            <a:off x="256233" y="625647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98992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06375"/>
            <a:ext cx="8229600" cy="1143000"/>
          </a:xfrm>
        </p:spPr>
        <p:txBody>
          <a:bodyPr/>
          <a:lstStyle/>
          <a:p>
            <a:r>
              <a:rPr lang="cs-CZ" dirty="0" smtClean="0"/>
              <a:t>Hrady a zámky – </a:t>
            </a:r>
            <a:r>
              <a:rPr lang="cs-CZ" dirty="0"/>
              <a:t>Střední Čechy</a:t>
            </a:r>
          </a:p>
        </p:txBody>
      </p:sp>
      <p:sp>
        <p:nvSpPr>
          <p:cNvPr id="3" name="Zástupný symbol pro text 2"/>
          <p:cNvSpPr>
            <a:spLocks noGrp="1"/>
          </p:cNvSpPr>
          <p:nvPr>
            <p:ph type="body" idx="1"/>
          </p:nvPr>
        </p:nvSpPr>
        <p:spPr>
          <a:xfrm>
            <a:off x="457200" y="1245995"/>
            <a:ext cx="4040188" cy="451739"/>
          </a:xfrm>
        </p:spPr>
        <p:txBody>
          <a:bodyPr>
            <a:normAutofit lnSpcReduction="10000"/>
          </a:bodyPr>
          <a:lstStyle/>
          <a:p>
            <a:r>
              <a:rPr lang="cs-CZ" dirty="0" smtClean="0"/>
              <a:t>Krakovec – okres Rakovník</a:t>
            </a:r>
            <a:endParaRPr lang="cs-CZ" dirty="0"/>
          </a:p>
        </p:txBody>
      </p:sp>
      <p:sp>
        <p:nvSpPr>
          <p:cNvPr id="6" name="Zástupný symbol pro obsah 5"/>
          <p:cNvSpPr>
            <a:spLocks noGrp="1"/>
          </p:cNvSpPr>
          <p:nvPr>
            <p:ph sz="half" idx="2"/>
          </p:nvPr>
        </p:nvSpPr>
        <p:spPr>
          <a:xfrm>
            <a:off x="457200" y="1697735"/>
            <a:ext cx="4040188" cy="4311179"/>
          </a:xfrm>
        </p:spPr>
        <p:txBody>
          <a:bodyPr>
            <a:normAutofit/>
          </a:bodyPr>
          <a:lstStyle/>
          <a:p>
            <a:pPr marL="0" indent="0">
              <a:buNone/>
            </a:pPr>
            <a:r>
              <a:rPr lang="cs-CZ" sz="1800" dirty="0"/>
              <a:t>Krakovec je zřícenina gotického hradu přestavěného na renesanční zámek. Byl pravděpodobně založen roku 1381 Jírou z Roztok. Stojí na široké skalní ostrožně nad soutokem </a:t>
            </a:r>
            <a:r>
              <a:rPr lang="cs-CZ" sz="1800" dirty="0" err="1"/>
              <a:t>Šípského</a:t>
            </a:r>
            <a:r>
              <a:rPr lang="cs-CZ" sz="1800" dirty="0"/>
              <a:t> a Krakovského potoka, přímo na hranici CHKO Křivoklátsko. Je ve vlastnictví státu. Hrad je jedním z mála příkladů přechodového typu mezi hradem a zámkem a vrcholnou ukázkou architektury královské dvorské stavební huti Václava IV. Důraz na komfort dokládá výrazné potlačení obranné složky na minimum. Roku 1414 zde pobýval i kázal Jan Hus před svým odjezdem do Kostnice.</a:t>
            </a:r>
          </a:p>
          <a:p>
            <a:pPr marL="0" indent="0">
              <a:buNone/>
            </a:pPr>
            <a:endParaRPr lang="cs-CZ" sz="1800" dirty="0"/>
          </a:p>
        </p:txBody>
      </p:sp>
      <p:sp>
        <p:nvSpPr>
          <p:cNvPr id="8" name="TextovéPole 7"/>
          <p:cNvSpPr txBox="1"/>
          <p:nvPr/>
        </p:nvSpPr>
        <p:spPr>
          <a:xfrm>
            <a:off x="4647551" y="5157192"/>
            <a:ext cx="4041775" cy="523220"/>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Z parkoviště v obci nad hradem cca 300 m mírným klesáním ke vstupu do hradu.</a:t>
            </a:r>
            <a:endParaRPr lang="cs-CZ" sz="1400" dirty="0"/>
          </a:p>
        </p:txBody>
      </p:sp>
      <p:pic>
        <p:nvPicPr>
          <p:cNvPr id="7" name="Zástupný symbol pro obsah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7550" y="2420888"/>
            <a:ext cx="4039249" cy="2335191"/>
          </a:xfrm>
        </p:spPr>
      </p:pic>
      <p:sp>
        <p:nvSpPr>
          <p:cNvPr id="9" name="Tlačítko akce: Zpět nebo Předchozí 8">
            <a:hlinkClick r:id="rId3" action="ppaction://hlinksldjump" highlightClick="1"/>
          </p:cNvPr>
          <p:cNvSpPr/>
          <p:nvPr/>
        </p:nvSpPr>
        <p:spPr>
          <a:xfrm>
            <a:off x="256233" y="625647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96893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06375"/>
            <a:ext cx="8229600" cy="1143000"/>
          </a:xfrm>
        </p:spPr>
        <p:txBody>
          <a:bodyPr/>
          <a:lstStyle/>
          <a:p>
            <a:r>
              <a:rPr lang="cs-CZ" dirty="0" smtClean="0"/>
              <a:t>Hrady a zámky – Západní </a:t>
            </a:r>
            <a:r>
              <a:rPr lang="cs-CZ" dirty="0"/>
              <a:t>Čechy</a:t>
            </a:r>
          </a:p>
        </p:txBody>
      </p:sp>
      <p:sp>
        <p:nvSpPr>
          <p:cNvPr id="3" name="Zástupný symbol pro text 2"/>
          <p:cNvSpPr>
            <a:spLocks noGrp="1"/>
          </p:cNvSpPr>
          <p:nvPr>
            <p:ph type="body" idx="1"/>
          </p:nvPr>
        </p:nvSpPr>
        <p:spPr>
          <a:xfrm>
            <a:off x="457200" y="1164902"/>
            <a:ext cx="4040188" cy="504353"/>
          </a:xfrm>
        </p:spPr>
        <p:txBody>
          <a:bodyPr/>
          <a:lstStyle/>
          <a:p>
            <a:r>
              <a:rPr lang="cs-CZ" dirty="0" smtClean="0"/>
              <a:t>Loket – okres Sokolov</a:t>
            </a:r>
            <a:endParaRPr lang="cs-CZ" dirty="0"/>
          </a:p>
        </p:txBody>
      </p:sp>
      <p:sp>
        <p:nvSpPr>
          <p:cNvPr id="6" name="Zástupný symbol pro obsah 5"/>
          <p:cNvSpPr>
            <a:spLocks noGrp="1"/>
          </p:cNvSpPr>
          <p:nvPr>
            <p:ph sz="half" idx="2"/>
          </p:nvPr>
        </p:nvSpPr>
        <p:spPr>
          <a:xfrm>
            <a:off x="123304" y="1643857"/>
            <a:ext cx="4548146" cy="4422477"/>
          </a:xfrm>
        </p:spPr>
        <p:txBody>
          <a:bodyPr>
            <a:noAutofit/>
          </a:bodyPr>
          <a:lstStyle/>
          <a:p>
            <a:pPr marL="0" indent="0">
              <a:buNone/>
            </a:pPr>
            <a:r>
              <a:rPr lang="cs-CZ" sz="1800" dirty="0"/>
              <a:t>Goticko-románský hrad Loket byl založen v první polovině 13. století. Hrad byl po svém postavení oporou králi Václavovi I. proti jeho synu Přemyslovi. K nejstarším částem hradu patří markrabský dům a hlavní hradní věž (konec 14. století). V době husitských válek byl purkrabím Půta z </a:t>
            </a:r>
            <a:r>
              <a:rPr lang="cs-CZ" sz="1800" dirty="0" err="1"/>
              <a:t>Limburku</a:t>
            </a:r>
            <a:r>
              <a:rPr lang="cs-CZ" sz="1800" dirty="0"/>
              <a:t>, který řídil obranu celého kraje proti husitům. V letech 1421,1427 a 1429 se husité pokoušeli hrad dobýt, ovšem bez úspěchu.  V roce 1648 dobyli Loket Švédové a vyplenili ho. Město i hrad Loket začaly po třicetileté válce </a:t>
            </a:r>
            <a:r>
              <a:rPr lang="cs-CZ" sz="1800" dirty="0" smtClean="0"/>
              <a:t>upadat. </a:t>
            </a:r>
            <a:r>
              <a:rPr lang="cs-CZ" sz="1800" dirty="0"/>
              <a:t>Na Lokti je vystaven pozůstatek největšího meteoritu, který dopadl na území nynější </a:t>
            </a:r>
            <a:r>
              <a:rPr lang="cs-CZ" sz="1800" dirty="0" smtClean="0"/>
              <a:t>ČR. </a:t>
            </a:r>
            <a:r>
              <a:rPr lang="cs-CZ" sz="1800" dirty="0"/>
              <a:t>Měl dopadnout na nádvoří hradu v srpnu roku 1422 a údajně vážil kolem 107 kg. </a:t>
            </a:r>
          </a:p>
          <a:p>
            <a:pPr marL="0" indent="0">
              <a:buNone/>
            </a:pPr>
            <a:endParaRPr lang="cs-CZ" sz="1800" dirty="0"/>
          </a:p>
        </p:txBody>
      </p:sp>
      <p:sp>
        <p:nvSpPr>
          <p:cNvPr id="8" name="TextovéPole 7"/>
          <p:cNvSpPr txBox="1"/>
          <p:nvPr/>
        </p:nvSpPr>
        <p:spPr>
          <a:xfrm>
            <a:off x="4671450" y="5157192"/>
            <a:ext cx="4041775" cy="738664"/>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Z parkoviště na náměstí nahoru ke hradu buď 120 m (strmější, 2x schodiště), nebo cca 300 m (mírné stoupání ulicí).</a:t>
            </a:r>
            <a:endParaRPr lang="cs-CZ" sz="1400" dirty="0"/>
          </a:p>
        </p:txBody>
      </p:sp>
      <p:pic>
        <p:nvPicPr>
          <p:cNvPr id="5" name="Zástupný symbol pro obsah 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71450" y="1850882"/>
            <a:ext cx="4041775" cy="2872265"/>
          </a:xfrm>
        </p:spPr>
      </p:pic>
      <p:sp>
        <p:nvSpPr>
          <p:cNvPr id="7" name="Tlačítko akce: Zpět nebo Předchozí 6">
            <a:hlinkClick r:id="rId3" action="ppaction://hlinksldjump" highlightClick="1"/>
          </p:cNvPr>
          <p:cNvSpPr/>
          <p:nvPr/>
        </p:nvSpPr>
        <p:spPr>
          <a:xfrm>
            <a:off x="256233" y="625647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8827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06375"/>
            <a:ext cx="8229600" cy="1143000"/>
          </a:xfrm>
        </p:spPr>
        <p:txBody>
          <a:bodyPr>
            <a:normAutofit fontScale="90000"/>
          </a:bodyPr>
          <a:lstStyle/>
          <a:p>
            <a:r>
              <a:rPr lang="cs-CZ" dirty="0" smtClean="0"/>
              <a:t>Hrady a zámky – Středozápadní </a:t>
            </a:r>
            <a:r>
              <a:rPr lang="cs-CZ" dirty="0"/>
              <a:t>Čechy</a:t>
            </a:r>
          </a:p>
        </p:txBody>
      </p:sp>
      <p:sp>
        <p:nvSpPr>
          <p:cNvPr id="3" name="Zástupný symbol pro text 2"/>
          <p:cNvSpPr>
            <a:spLocks noGrp="1"/>
          </p:cNvSpPr>
          <p:nvPr>
            <p:ph type="body" idx="1"/>
          </p:nvPr>
        </p:nvSpPr>
        <p:spPr>
          <a:xfrm>
            <a:off x="457200" y="1085222"/>
            <a:ext cx="4040188" cy="453404"/>
          </a:xfrm>
        </p:spPr>
        <p:txBody>
          <a:bodyPr>
            <a:normAutofit lnSpcReduction="10000"/>
          </a:bodyPr>
          <a:lstStyle/>
          <a:p>
            <a:r>
              <a:rPr lang="cs-CZ" dirty="0" smtClean="0"/>
              <a:t>Budyně – okres Litoměřice</a:t>
            </a:r>
            <a:endParaRPr lang="cs-CZ" dirty="0"/>
          </a:p>
        </p:txBody>
      </p:sp>
      <p:sp>
        <p:nvSpPr>
          <p:cNvPr id="6" name="Zástupný symbol pro obsah 5"/>
          <p:cNvSpPr>
            <a:spLocks noGrp="1"/>
          </p:cNvSpPr>
          <p:nvPr>
            <p:ph sz="half" idx="2"/>
          </p:nvPr>
        </p:nvSpPr>
        <p:spPr>
          <a:xfrm>
            <a:off x="107504" y="1548676"/>
            <a:ext cx="4563946" cy="4771737"/>
          </a:xfrm>
        </p:spPr>
        <p:txBody>
          <a:bodyPr>
            <a:noAutofit/>
          </a:bodyPr>
          <a:lstStyle/>
          <a:p>
            <a:pPr marL="0" indent="0">
              <a:buNone/>
            </a:pPr>
            <a:r>
              <a:rPr lang="cs-CZ" sz="1800" dirty="0"/>
              <a:t>Původně dřevěný hrad u Ohře byl majetkem českých panovníků. Na počátku 12. století jej přestavěl český král Přemysl Otakar I. z kamene v gotickém slohu. Roku 1336 prodal Budyni Jan Lucemburský 1336 Zbyňkovi z </a:t>
            </a:r>
            <a:r>
              <a:rPr lang="cs-CZ" sz="1800" dirty="0" err="1"/>
              <a:t>Valdeka</a:t>
            </a:r>
            <a:r>
              <a:rPr lang="cs-CZ" sz="1800" dirty="0"/>
              <a:t> a </a:t>
            </a:r>
            <a:r>
              <a:rPr lang="cs-CZ" sz="1800" dirty="0" err="1"/>
              <a:t>Hazmburka</a:t>
            </a:r>
            <a:r>
              <a:rPr lang="cs-CZ" sz="1800" dirty="0"/>
              <a:t> z rodu Zajíců z </a:t>
            </a:r>
            <a:r>
              <a:rPr lang="cs-CZ" sz="1800" dirty="0" err="1"/>
              <a:t>Hazmburka</a:t>
            </a:r>
            <a:r>
              <a:rPr lang="cs-CZ" sz="1800" dirty="0"/>
              <a:t>. Za jejich vlády doznal hrad i celé panství největšího rozvoje. Ve druhé polovině 15. století zde Jan Zajíc vybudoval pozdně gotický hrad, obehnaný hradbami a vodním příkopem. Ve druhé polovině 16. století byl přestavěn na renesanční zámek. Ten střídal majitele, až roku 1945 se stal majetkem města Budyně. Nejvýznamnější částí zámku je Zlatý sál, ve kterém lze vidět renesanční malbu znaků architektur a výjevů ze života šlechty v 16. století.</a:t>
            </a:r>
          </a:p>
        </p:txBody>
      </p:sp>
      <p:sp>
        <p:nvSpPr>
          <p:cNvPr id="8" name="TextovéPole 7"/>
          <p:cNvSpPr txBox="1"/>
          <p:nvPr/>
        </p:nvSpPr>
        <p:spPr>
          <a:xfrm>
            <a:off x="4882254" y="5301208"/>
            <a:ext cx="4041775" cy="523220"/>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Z parkoviště na náměstí ke hradu cca 200 m po chodníku.</a:t>
            </a:r>
            <a:endParaRPr lang="cs-CZ" sz="1400" dirty="0"/>
          </a:p>
        </p:txBody>
      </p:sp>
      <p:pic>
        <p:nvPicPr>
          <p:cNvPr id="7" name="Zástupný symbol pro obsah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860032" y="2125861"/>
            <a:ext cx="4041775" cy="3031331"/>
          </a:xfrm>
        </p:spPr>
      </p:pic>
      <p:sp>
        <p:nvSpPr>
          <p:cNvPr id="9" name="Tlačítko akce: Zpět nebo Předchozí 8">
            <a:hlinkClick r:id="rId3" action="ppaction://hlinksldjump" highlightClick="1"/>
          </p:cNvPr>
          <p:cNvSpPr/>
          <p:nvPr/>
        </p:nvSpPr>
        <p:spPr>
          <a:xfrm>
            <a:off x="256233" y="6387104"/>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75634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06375"/>
            <a:ext cx="8928992" cy="1143000"/>
          </a:xfrm>
        </p:spPr>
        <p:txBody>
          <a:bodyPr>
            <a:normAutofit fontScale="90000"/>
          </a:bodyPr>
          <a:lstStyle/>
          <a:p>
            <a:r>
              <a:rPr lang="cs-CZ" dirty="0" smtClean="0"/>
              <a:t>Rozhledny a výhledy – Jihozápadní </a:t>
            </a:r>
            <a:r>
              <a:rPr lang="cs-CZ" dirty="0"/>
              <a:t>Čechy</a:t>
            </a:r>
          </a:p>
        </p:txBody>
      </p:sp>
      <p:sp>
        <p:nvSpPr>
          <p:cNvPr id="3" name="Zástupný symbol pro text 2"/>
          <p:cNvSpPr>
            <a:spLocks noGrp="1"/>
          </p:cNvSpPr>
          <p:nvPr>
            <p:ph type="body" idx="1"/>
          </p:nvPr>
        </p:nvSpPr>
        <p:spPr>
          <a:xfrm>
            <a:off x="457200" y="1164902"/>
            <a:ext cx="4040188" cy="504353"/>
          </a:xfrm>
        </p:spPr>
        <p:txBody>
          <a:bodyPr/>
          <a:lstStyle/>
          <a:p>
            <a:r>
              <a:rPr lang="cs-CZ" dirty="0" smtClean="0"/>
              <a:t>Svatobor – okres Klatovy</a:t>
            </a:r>
            <a:endParaRPr lang="cs-CZ" dirty="0"/>
          </a:p>
        </p:txBody>
      </p:sp>
      <p:sp>
        <p:nvSpPr>
          <p:cNvPr id="6" name="Zástupný symbol pro obsah 5"/>
          <p:cNvSpPr>
            <a:spLocks noGrp="1"/>
          </p:cNvSpPr>
          <p:nvPr>
            <p:ph sz="half" idx="2"/>
          </p:nvPr>
        </p:nvSpPr>
        <p:spPr>
          <a:xfrm>
            <a:off x="357750" y="1570119"/>
            <a:ext cx="4214250" cy="4555976"/>
          </a:xfrm>
        </p:spPr>
        <p:txBody>
          <a:bodyPr>
            <a:noAutofit/>
          </a:bodyPr>
          <a:lstStyle/>
          <a:p>
            <a:pPr marL="0" indent="0">
              <a:buNone/>
            </a:pPr>
            <a:r>
              <a:rPr lang="cs-CZ" sz="1800" dirty="0"/>
              <a:t>Rozhledna Svatobor je kamenná turistická vyhlídková věž s turistickou chatou na vrcholu hory Svatobor (845 m), která se nachází na severozápadě Šumavského podhůří a vytváří přirozenou dominantu nad městem Sušice. V anketě iDNES.cz v roce 2011 byla zvolena nejhezčí rozhlednou Plzeňského kraje. Z ochozu rozhledny se otevírá výhled na šumavský vrchol </a:t>
            </a:r>
            <a:r>
              <a:rPr lang="cs-CZ" sz="1800" dirty="0" err="1"/>
              <a:t>Ždánidla</a:t>
            </a:r>
            <a:r>
              <a:rPr lang="cs-CZ" sz="1800" dirty="0"/>
              <a:t>, protáhlé hřebeny Plesné a Poledníku a skalnaté temeno Velkého Javoru, na jihovýchodě je viditelný výrazný hřeben Boubína. V dálce je viditelný i useknutý kužel Přimdy, na severu se rýsuje hrad Radyně. Za zvlášť výborné dohlednosti jsou vidět dokonce i Alpy.</a:t>
            </a:r>
          </a:p>
          <a:p>
            <a:pPr marL="0" indent="0">
              <a:buNone/>
            </a:pPr>
            <a:endParaRPr lang="cs-CZ" sz="1800" dirty="0"/>
          </a:p>
        </p:txBody>
      </p:sp>
      <p:sp>
        <p:nvSpPr>
          <p:cNvPr id="8" name="TextovéPole 7"/>
          <p:cNvSpPr txBox="1"/>
          <p:nvPr/>
        </p:nvSpPr>
        <p:spPr>
          <a:xfrm>
            <a:off x="4963781" y="5972207"/>
            <a:ext cx="4041775" cy="307777"/>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Parkoviště 80 m mírně pod rozhlednou.</a:t>
            </a:r>
            <a:endParaRPr lang="cs-CZ" sz="1400" dirty="0"/>
          </a:p>
        </p:txBody>
      </p:sp>
      <p:pic>
        <p:nvPicPr>
          <p:cNvPr id="5" name="Zástupný symbol pro obsah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285209" y="1611530"/>
            <a:ext cx="2963466" cy="3951288"/>
          </a:xfrm>
        </p:spPr>
      </p:pic>
      <p:sp>
        <p:nvSpPr>
          <p:cNvPr id="7" name="Tlačítko akce: Zpět nebo Předchozí 6">
            <a:hlinkClick r:id="rId3" action="ppaction://hlinksldjump" highlightClick="1"/>
          </p:cNvPr>
          <p:cNvSpPr/>
          <p:nvPr/>
        </p:nvSpPr>
        <p:spPr>
          <a:xfrm>
            <a:off x="256233" y="625647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12544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06375"/>
            <a:ext cx="8928992" cy="1143000"/>
          </a:xfrm>
        </p:spPr>
        <p:txBody>
          <a:bodyPr>
            <a:normAutofit fontScale="90000"/>
          </a:bodyPr>
          <a:lstStyle/>
          <a:p>
            <a:r>
              <a:rPr lang="cs-CZ" dirty="0" smtClean="0"/>
              <a:t>Rozhledny a výhledy – Jihozápadní </a:t>
            </a:r>
            <a:r>
              <a:rPr lang="cs-CZ" dirty="0"/>
              <a:t>Čechy</a:t>
            </a:r>
          </a:p>
        </p:txBody>
      </p:sp>
      <p:sp>
        <p:nvSpPr>
          <p:cNvPr id="3" name="Zástupný symbol pro text 2"/>
          <p:cNvSpPr>
            <a:spLocks noGrp="1"/>
          </p:cNvSpPr>
          <p:nvPr>
            <p:ph type="body" idx="1"/>
          </p:nvPr>
        </p:nvSpPr>
        <p:spPr>
          <a:xfrm>
            <a:off x="457200" y="1164902"/>
            <a:ext cx="4040188" cy="504353"/>
          </a:xfrm>
        </p:spPr>
        <p:txBody>
          <a:bodyPr/>
          <a:lstStyle/>
          <a:p>
            <a:r>
              <a:rPr lang="cs-CZ" dirty="0" smtClean="0"/>
              <a:t>Radyně – okres Plzeň-Město</a:t>
            </a:r>
            <a:endParaRPr lang="cs-CZ" dirty="0"/>
          </a:p>
        </p:txBody>
      </p:sp>
      <p:sp>
        <p:nvSpPr>
          <p:cNvPr id="6" name="Zástupný symbol pro obsah 5"/>
          <p:cNvSpPr>
            <a:spLocks noGrp="1"/>
          </p:cNvSpPr>
          <p:nvPr>
            <p:ph sz="half" idx="2"/>
          </p:nvPr>
        </p:nvSpPr>
        <p:spPr>
          <a:xfrm>
            <a:off x="391942" y="1844824"/>
            <a:ext cx="4214250" cy="4856088"/>
          </a:xfrm>
        </p:spPr>
        <p:txBody>
          <a:bodyPr>
            <a:noAutofit/>
          </a:bodyPr>
          <a:lstStyle/>
          <a:p>
            <a:pPr marL="0" indent="0">
              <a:buNone/>
            </a:pPr>
            <a:r>
              <a:rPr lang="cs-CZ" sz="1800" dirty="0"/>
              <a:t>Radyně je hradní zřícenina, která stojí na buližníkovém vrchu Radyně (569 m n. m.) mezi Plzní a Starým Plzencem. V 70. letech 20. století proběhla rozsáhlá opravu hradu - zvláště hradní čtverhranné věže, na které byl vybudován převaděč televizního signálu a vyhlídková terasa. Z ní je rozhled do širokého okolí. Ve věži hradu je otevřena pohádková audiovizuální expozice s tajemnými bytostmi na hradu Radyni.</a:t>
            </a:r>
          </a:p>
        </p:txBody>
      </p:sp>
      <p:sp>
        <p:nvSpPr>
          <p:cNvPr id="8" name="TextovéPole 7"/>
          <p:cNvSpPr txBox="1"/>
          <p:nvPr/>
        </p:nvSpPr>
        <p:spPr>
          <a:xfrm>
            <a:off x="4963781" y="5972207"/>
            <a:ext cx="4041775" cy="307777"/>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Parkoviště 80 m mírně pod rozhlednou.</a:t>
            </a:r>
            <a:endParaRPr lang="cs-CZ" sz="1400" dirty="0"/>
          </a:p>
        </p:txBody>
      </p:sp>
      <p:pic>
        <p:nvPicPr>
          <p:cNvPr id="7" name="Zástupný symbol pro obsah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788024" y="2456868"/>
            <a:ext cx="4041775" cy="2425065"/>
          </a:xfrm>
        </p:spPr>
      </p:pic>
      <p:sp>
        <p:nvSpPr>
          <p:cNvPr id="9" name="Tlačítko akce: Zpět nebo Předchozí 8">
            <a:hlinkClick r:id="rId3" action="ppaction://hlinksldjump" highlightClick="1"/>
          </p:cNvPr>
          <p:cNvSpPr/>
          <p:nvPr/>
        </p:nvSpPr>
        <p:spPr>
          <a:xfrm>
            <a:off x="256233" y="625647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09625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06375"/>
            <a:ext cx="8928992" cy="1143000"/>
          </a:xfrm>
        </p:spPr>
        <p:txBody>
          <a:bodyPr>
            <a:normAutofit/>
          </a:bodyPr>
          <a:lstStyle/>
          <a:p>
            <a:r>
              <a:rPr lang="cs-CZ" dirty="0" smtClean="0"/>
              <a:t>Rozhledny a výhledy – Jižní </a:t>
            </a:r>
            <a:r>
              <a:rPr lang="cs-CZ" dirty="0"/>
              <a:t>Čechy</a:t>
            </a:r>
          </a:p>
        </p:txBody>
      </p:sp>
      <p:sp>
        <p:nvSpPr>
          <p:cNvPr id="3" name="Zástupný symbol pro text 2"/>
          <p:cNvSpPr>
            <a:spLocks noGrp="1"/>
          </p:cNvSpPr>
          <p:nvPr>
            <p:ph type="body" idx="1"/>
          </p:nvPr>
        </p:nvSpPr>
        <p:spPr>
          <a:xfrm>
            <a:off x="457200" y="1164902"/>
            <a:ext cx="4040188" cy="504353"/>
          </a:xfrm>
        </p:spPr>
        <p:txBody>
          <a:bodyPr>
            <a:normAutofit/>
          </a:bodyPr>
          <a:lstStyle/>
          <a:p>
            <a:r>
              <a:rPr lang="cs-CZ" dirty="0" smtClean="0"/>
              <a:t>Onen Svět – okres Písek</a:t>
            </a:r>
            <a:endParaRPr lang="cs-CZ" dirty="0"/>
          </a:p>
        </p:txBody>
      </p:sp>
      <p:sp>
        <p:nvSpPr>
          <p:cNvPr id="6" name="Zástupný symbol pro obsah 5"/>
          <p:cNvSpPr>
            <a:spLocks noGrp="1"/>
          </p:cNvSpPr>
          <p:nvPr>
            <p:ph sz="half" idx="2"/>
          </p:nvPr>
        </p:nvSpPr>
        <p:spPr>
          <a:xfrm>
            <a:off x="391942" y="1844824"/>
            <a:ext cx="4214250" cy="4856088"/>
          </a:xfrm>
        </p:spPr>
        <p:txBody>
          <a:bodyPr>
            <a:noAutofit/>
          </a:bodyPr>
          <a:lstStyle/>
          <a:p>
            <a:pPr marL="0" indent="0">
              <a:buNone/>
            </a:pPr>
            <a:r>
              <a:rPr lang="cs-CZ" sz="1800" dirty="0"/>
              <a:t>Onen Svět je vesnička v katastrálním území Zahořany v obci Kovářov. Nachází se severně od Lašovic (500 m přímo, 2 km po silnici) a asi 6,5 km od Kovářova. V roce 2011 zde trvale žilo devět obyvatel. Uprostřed vsi je dřevěná chata Onen svět z roku 1940, podle níž se dnes osada jmenuje. Vedle ní byla v roce 2001 postavena Langova rozhledna. Z ní je dobrý výhled na sever, jih a západ. Dobře viditelný je např. zámek Orlík, Orlická přehrada, pás pohoří Brdy, Temelín nebo Šumava, za výjimečně dobrého počasí je viditelná severní část Alp.</a:t>
            </a:r>
          </a:p>
        </p:txBody>
      </p:sp>
      <p:sp>
        <p:nvSpPr>
          <p:cNvPr id="8" name="TextovéPole 7"/>
          <p:cNvSpPr txBox="1"/>
          <p:nvPr/>
        </p:nvSpPr>
        <p:spPr>
          <a:xfrm>
            <a:off x="4963781" y="5972207"/>
            <a:ext cx="4041775" cy="307777"/>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Parkoviště přímo pod rozhlednou.</a:t>
            </a:r>
            <a:endParaRPr lang="cs-CZ" sz="1400" dirty="0"/>
          </a:p>
        </p:txBody>
      </p:sp>
      <p:pic>
        <p:nvPicPr>
          <p:cNvPr id="5" name="Zástupný symbol pro obsah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371512" y="1633436"/>
            <a:ext cx="3031331" cy="4041775"/>
          </a:xfrm>
        </p:spPr>
      </p:pic>
      <p:sp>
        <p:nvSpPr>
          <p:cNvPr id="7" name="Tlačítko akce: Zpět nebo Předchozí 6">
            <a:hlinkClick r:id="rId3" action="ppaction://hlinksldjump" highlightClick="1"/>
          </p:cNvPr>
          <p:cNvSpPr/>
          <p:nvPr/>
        </p:nvSpPr>
        <p:spPr>
          <a:xfrm>
            <a:off x="256233" y="625647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60287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06375"/>
            <a:ext cx="8928992" cy="1143000"/>
          </a:xfrm>
        </p:spPr>
        <p:txBody>
          <a:bodyPr>
            <a:normAutofit/>
          </a:bodyPr>
          <a:lstStyle/>
          <a:p>
            <a:r>
              <a:rPr lang="cs-CZ" dirty="0" smtClean="0"/>
              <a:t>Rozhledny a výhledy – Severní </a:t>
            </a:r>
            <a:r>
              <a:rPr lang="cs-CZ" dirty="0"/>
              <a:t>Čechy</a:t>
            </a:r>
          </a:p>
        </p:txBody>
      </p:sp>
      <p:sp>
        <p:nvSpPr>
          <p:cNvPr id="3" name="Zástupný symbol pro text 2"/>
          <p:cNvSpPr>
            <a:spLocks noGrp="1"/>
          </p:cNvSpPr>
          <p:nvPr>
            <p:ph type="body" idx="1"/>
          </p:nvPr>
        </p:nvSpPr>
        <p:spPr>
          <a:xfrm>
            <a:off x="442127" y="1115367"/>
            <a:ext cx="4040188" cy="383066"/>
          </a:xfrm>
        </p:spPr>
        <p:txBody>
          <a:bodyPr>
            <a:normAutofit fontScale="92500" lnSpcReduction="20000"/>
          </a:bodyPr>
          <a:lstStyle/>
          <a:p>
            <a:r>
              <a:rPr lang="cs-CZ" dirty="0" smtClean="0"/>
              <a:t>Štěpánka – okres Jablonec </a:t>
            </a:r>
            <a:r>
              <a:rPr lang="cs-CZ" dirty="0" err="1" smtClean="0"/>
              <a:t>n.N</a:t>
            </a:r>
            <a:r>
              <a:rPr lang="cs-CZ" dirty="0" smtClean="0"/>
              <a:t>.</a:t>
            </a:r>
            <a:endParaRPr lang="cs-CZ" dirty="0"/>
          </a:p>
        </p:txBody>
      </p:sp>
      <p:sp>
        <p:nvSpPr>
          <p:cNvPr id="6" name="Zástupný symbol pro obsah 5"/>
          <p:cNvSpPr>
            <a:spLocks noGrp="1"/>
          </p:cNvSpPr>
          <p:nvPr>
            <p:ph sz="half" idx="2"/>
          </p:nvPr>
        </p:nvSpPr>
        <p:spPr>
          <a:xfrm>
            <a:off x="442127" y="1480913"/>
            <a:ext cx="4214250" cy="4752904"/>
          </a:xfrm>
        </p:spPr>
        <p:txBody>
          <a:bodyPr>
            <a:noAutofit/>
          </a:bodyPr>
          <a:lstStyle/>
          <a:p>
            <a:pPr marL="0" indent="0">
              <a:buNone/>
            </a:pPr>
            <a:r>
              <a:rPr lang="cs-CZ" sz="1800" dirty="0"/>
              <a:t>Štěpánka je kamenná novogotická rozhledna na vrchu Hvězda v západních Krkonoších, na Příchovickém hřebeni. Nachází se v katastrálním území Příchovice u Kořenova. Stavba rozhledny byla zahájena už roku 1847 a Štěpánka se tak (spolu s rozhlednou </a:t>
            </a:r>
            <a:r>
              <a:rPr lang="cs-CZ" sz="1800" dirty="0" err="1"/>
              <a:t>Žalý</a:t>
            </a:r>
            <a:r>
              <a:rPr lang="cs-CZ" sz="1800" dirty="0"/>
              <a:t>) řadí k nejstarším rozhlednám v oblasti Krkonoš a Jizerských hor. Rozhledna je 24 m vysoká. Z rozhledny je pěkný výhled na Krkonoše, Jizerské hory, ale i Zvičinu, Mužský, Bezděz, Ralsko a Lužické hory. Přímo pod rozhlednou Štěpánku se podařilo v roce 2011 kompletně zrekonstruovat veliký kamenný maltézský kříž, který je architektonickým unikátem. Pravděpodobně je to největší kamenný maltézský kříž v </a:t>
            </a:r>
            <a:r>
              <a:rPr lang="cs-CZ" sz="1800" dirty="0" smtClean="0"/>
              <a:t>ČR.</a:t>
            </a:r>
            <a:endParaRPr lang="cs-CZ" sz="1800" dirty="0"/>
          </a:p>
        </p:txBody>
      </p:sp>
      <p:sp>
        <p:nvSpPr>
          <p:cNvPr id="8" name="TextovéPole 7"/>
          <p:cNvSpPr txBox="1"/>
          <p:nvPr/>
        </p:nvSpPr>
        <p:spPr>
          <a:xfrm>
            <a:off x="4963781" y="5972207"/>
            <a:ext cx="4041775" cy="523220"/>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Parkoviště 300 m mírně pod rozhlednou, u hotelu a restaurace Hvězda.</a:t>
            </a:r>
            <a:endParaRPr lang="cs-CZ" sz="1400" dirty="0"/>
          </a:p>
        </p:txBody>
      </p:sp>
      <p:pic>
        <p:nvPicPr>
          <p:cNvPr id="7" name="Zástupný symbol pro obsah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292328" y="1798638"/>
            <a:ext cx="3031331" cy="4041775"/>
          </a:xfrm>
        </p:spPr>
      </p:pic>
      <p:sp>
        <p:nvSpPr>
          <p:cNvPr id="9" name="Tlačítko akce: Zpět nebo Předchozí 8">
            <a:hlinkClick r:id="rId3" action="ppaction://hlinksldjump" highlightClick="1"/>
          </p:cNvPr>
          <p:cNvSpPr/>
          <p:nvPr/>
        </p:nvSpPr>
        <p:spPr>
          <a:xfrm>
            <a:off x="256233" y="6362975"/>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95471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06375"/>
            <a:ext cx="8928992" cy="1143000"/>
          </a:xfrm>
        </p:spPr>
        <p:txBody>
          <a:bodyPr>
            <a:normAutofit/>
          </a:bodyPr>
          <a:lstStyle/>
          <a:p>
            <a:r>
              <a:rPr lang="cs-CZ" dirty="0" smtClean="0"/>
              <a:t>Rozhledny a výhledy – Severní </a:t>
            </a:r>
            <a:r>
              <a:rPr lang="cs-CZ" dirty="0"/>
              <a:t>Čechy</a:t>
            </a:r>
          </a:p>
        </p:txBody>
      </p:sp>
      <p:sp>
        <p:nvSpPr>
          <p:cNvPr id="3" name="Zástupný symbol pro text 2"/>
          <p:cNvSpPr>
            <a:spLocks noGrp="1"/>
          </p:cNvSpPr>
          <p:nvPr>
            <p:ph type="body" idx="1"/>
          </p:nvPr>
        </p:nvSpPr>
        <p:spPr>
          <a:xfrm>
            <a:off x="442127" y="1115367"/>
            <a:ext cx="4040188" cy="403163"/>
          </a:xfrm>
        </p:spPr>
        <p:txBody>
          <a:bodyPr>
            <a:normAutofit fontScale="85000" lnSpcReduction="10000"/>
          </a:bodyPr>
          <a:lstStyle/>
          <a:p>
            <a:r>
              <a:rPr lang="cs-CZ" dirty="0" smtClean="0"/>
              <a:t>Maják Járy C. – okres Jablonec </a:t>
            </a:r>
            <a:r>
              <a:rPr lang="cs-CZ" dirty="0" err="1" smtClean="0"/>
              <a:t>n.N</a:t>
            </a:r>
            <a:r>
              <a:rPr lang="cs-CZ" dirty="0" smtClean="0"/>
              <a:t>.</a:t>
            </a:r>
            <a:endParaRPr lang="cs-CZ" dirty="0"/>
          </a:p>
        </p:txBody>
      </p:sp>
      <p:sp>
        <p:nvSpPr>
          <p:cNvPr id="6" name="Zástupný symbol pro obsah 5"/>
          <p:cNvSpPr>
            <a:spLocks noGrp="1"/>
          </p:cNvSpPr>
          <p:nvPr>
            <p:ph sz="half" idx="2"/>
          </p:nvPr>
        </p:nvSpPr>
        <p:spPr>
          <a:xfrm>
            <a:off x="117553" y="1532840"/>
            <a:ext cx="4680520" cy="4856088"/>
          </a:xfrm>
        </p:spPr>
        <p:txBody>
          <a:bodyPr>
            <a:noAutofit/>
          </a:bodyPr>
          <a:lstStyle/>
          <a:p>
            <a:pPr marL="0" indent="0">
              <a:buNone/>
            </a:pPr>
            <a:r>
              <a:rPr lang="cs-CZ" sz="1800" dirty="0"/>
              <a:t>Maják Járy Cimrmana je nejmladší dřevěná rozhledna Jizerských hor. V budově pod rozhlednou se nachází muzeum Járy Cimrmana, které bylo otevřeno spolu s Majákem; přístup na rozhlednu je přes muzeum. Stavba se nachází ve vsi Příchovice (u Kořenova). Rozhledna byla postavena v letech 2011 až 2013. Je 23,7 m vysoká. Na rozhlednu vede 115 schodů. Jako materiál na stavbu bylo použité borové dřevo. Stavbu muzea a rozhledny, která stála kolem 4 milionů, financovali majitelé sousedícího penzionu U čápa bez evropských dotací. V blízkosti objektu byl na místě bývalé skládky a střelnice vybudován Lesopark Na Sluneční. Rozhledna poskytuje výhled zejména na oblast </a:t>
            </a:r>
            <a:r>
              <a:rPr lang="cs-CZ" sz="1800" dirty="0" err="1"/>
              <a:t>Železnobrodska</a:t>
            </a:r>
            <a:r>
              <a:rPr lang="cs-CZ" sz="1800" dirty="0"/>
              <a:t> a Semilska v pozadí s </a:t>
            </a:r>
            <a:r>
              <a:rPr lang="cs-CZ" sz="1800" dirty="0" err="1"/>
              <a:t>Kozákovem</a:t>
            </a:r>
            <a:r>
              <a:rPr lang="cs-CZ" sz="1800" dirty="0"/>
              <a:t>.</a:t>
            </a:r>
          </a:p>
        </p:txBody>
      </p:sp>
      <p:sp>
        <p:nvSpPr>
          <p:cNvPr id="8" name="TextovéPole 7"/>
          <p:cNvSpPr txBox="1"/>
          <p:nvPr/>
        </p:nvSpPr>
        <p:spPr>
          <a:xfrm>
            <a:off x="4963781" y="5972207"/>
            <a:ext cx="4041775" cy="523220"/>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Parkoviště 150 m na úrovni rozhledny, příchod kolem restaurace a penzionu U Čápa.</a:t>
            </a:r>
            <a:endParaRPr lang="cs-CZ" sz="1400" dirty="0"/>
          </a:p>
        </p:txBody>
      </p:sp>
      <p:pic>
        <p:nvPicPr>
          <p:cNvPr id="5" name="Zástupný symbol pro obsah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354881" y="1669416"/>
            <a:ext cx="3031331" cy="4041775"/>
          </a:xfrm>
        </p:spPr>
      </p:pic>
      <p:sp>
        <p:nvSpPr>
          <p:cNvPr id="7" name="Tlačítko akce: Zpět nebo Předchozí 6">
            <a:hlinkClick r:id="rId3" action="ppaction://hlinksldjump" highlightClick="1"/>
          </p:cNvPr>
          <p:cNvSpPr/>
          <p:nvPr/>
        </p:nvSpPr>
        <p:spPr>
          <a:xfrm>
            <a:off x="256233" y="6393120"/>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7353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Zásady pro výběr lokalit</a:t>
            </a:r>
            <a:endParaRPr lang="cs-CZ" dirty="0"/>
          </a:p>
        </p:txBody>
      </p:sp>
      <p:sp>
        <p:nvSpPr>
          <p:cNvPr id="5" name="Zástupný symbol pro obsah 4"/>
          <p:cNvSpPr>
            <a:spLocks noGrp="1"/>
          </p:cNvSpPr>
          <p:nvPr>
            <p:ph idx="1"/>
          </p:nvPr>
        </p:nvSpPr>
        <p:spPr/>
        <p:txBody>
          <a:bodyPr/>
          <a:lstStyle/>
          <a:p>
            <a:r>
              <a:rPr lang="cs-CZ" dirty="0" smtClean="0"/>
              <a:t>Dostupnost autem, vlakem nebo autobusem.</a:t>
            </a:r>
          </a:p>
          <a:p>
            <a:r>
              <a:rPr lang="cs-CZ" dirty="0" smtClean="0"/>
              <a:t>Lokalita do 1 km od dojezdu.</a:t>
            </a:r>
          </a:p>
          <a:p>
            <a:r>
              <a:rPr lang="cs-CZ" dirty="0" smtClean="0"/>
              <a:t>Výškové převýšení do 30 metrů.</a:t>
            </a:r>
          </a:p>
          <a:p>
            <a:r>
              <a:rPr lang="cs-CZ" dirty="0" smtClean="0"/>
              <a:t>Od dojezdu upravená cesta.</a:t>
            </a:r>
            <a:endParaRPr lang="cs-CZ" dirty="0"/>
          </a:p>
        </p:txBody>
      </p:sp>
      <p:sp>
        <p:nvSpPr>
          <p:cNvPr id="6" name="Zástupný symbol pro text 3"/>
          <p:cNvSpPr txBox="1">
            <a:spLocks/>
          </p:cNvSpPr>
          <p:nvPr/>
        </p:nvSpPr>
        <p:spPr>
          <a:xfrm>
            <a:off x="2843808" y="4437112"/>
            <a:ext cx="5760640" cy="144016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2400" dirty="0" smtClean="0"/>
              <a:t>Pro rezidenty z Ostravy a okolí zvoleny pro zajímavost lokality z druhého konce republiky, s možností ubytování do 30 km.</a:t>
            </a:r>
            <a:endParaRPr lang="cs-CZ" sz="2400" dirty="0"/>
          </a:p>
        </p:txBody>
      </p:sp>
      <p:sp>
        <p:nvSpPr>
          <p:cNvPr id="7" name="Tlačítko akce: Zpět nebo Předchozí 6">
            <a:hlinkClick r:id="rId2" action="ppaction://hlinksldjump" highlightClick="1"/>
          </p:cNvPr>
          <p:cNvSpPr/>
          <p:nvPr/>
        </p:nvSpPr>
        <p:spPr>
          <a:xfrm>
            <a:off x="312090" y="6243796"/>
            <a:ext cx="576064"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58105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06375"/>
            <a:ext cx="8928992" cy="1143000"/>
          </a:xfrm>
        </p:spPr>
        <p:txBody>
          <a:bodyPr>
            <a:normAutofit/>
          </a:bodyPr>
          <a:lstStyle/>
          <a:p>
            <a:r>
              <a:rPr lang="cs-CZ" dirty="0" smtClean="0"/>
              <a:t>Rozhledny a výhledy – Střední </a:t>
            </a:r>
            <a:r>
              <a:rPr lang="cs-CZ" dirty="0"/>
              <a:t>Čechy</a:t>
            </a:r>
          </a:p>
        </p:txBody>
      </p:sp>
      <p:sp>
        <p:nvSpPr>
          <p:cNvPr id="3" name="Zástupný symbol pro text 2"/>
          <p:cNvSpPr>
            <a:spLocks noGrp="1"/>
          </p:cNvSpPr>
          <p:nvPr>
            <p:ph type="body" idx="1"/>
          </p:nvPr>
        </p:nvSpPr>
        <p:spPr>
          <a:xfrm>
            <a:off x="442127" y="1145511"/>
            <a:ext cx="4040188" cy="433308"/>
          </a:xfrm>
        </p:spPr>
        <p:txBody>
          <a:bodyPr>
            <a:normAutofit lnSpcReduction="10000"/>
          </a:bodyPr>
          <a:lstStyle/>
          <a:p>
            <a:r>
              <a:rPr lang="cs-CZ" dirty="0" smtClean="0"/>
              <a:t>Říp – okres Litoměřice</a:t>
            </a:r>
            <a:endParaRPr lang="cs-CZ" dirty="0"/>
          </a:p>
        </p:txBody>
      </p:sp>
      <p:sp>
        <p:nvSpPr>
          <p:cNvPr id="6" name="Zástupný symbol pro obsah 5"/>
          <p:cNvSpPr>
            <a:spLocks noGrp="1"/>
          </p:cNvSpPr>
          <p:nvPr>
            <p:ph sz="half" idx="2"/>
          </p:nvPr>
        </p:nvSpPr>
        <p:spPr>
          <a:xfrm>
            <a:off x="182116" y="1532840"/>
            <a:ext cx="4389884" cy="4723636"/>
          </a:xfrm>
        </p:spPr>
        <p:txBody>
          <a:bodyPr>
            <a:noAutofit/>
          </a:bodyPr>
          <a:lstStyle/>
          <a:p>
            <a:pPr marL="0" indent="0">
              <a:buNone/>
            </a:pPr>
            <a:r>
              <a:rPr lang="cs-CZ" sz="1800" dirty="0"/>
              <a:t>Říp je se svými 455,2 m n. m. již z daleka viditelný a výrazný vrch 4 km jižně od Roudnice nad Labem. Vrchol Řípu s románskou rotundou sv. Jiří vystupuje cca 200 m nad okolní plochou krajinu. Svým tvarem je Říp stolová hora s vrcholovou plošinou ve tvaru elipsy s delší osou ve směru S-J. Jde o pozůstatek jádra třetihorního vulkánu, který se tyčil do výšky více než 1 km nad úroveň dnešního vrcholu. Říp je dnes již značně snížen zvětráváním, se silnými suťovými vrstvami na úpatí. Roku 1907 byla v sousedství rotundy postavena turistická Boumova chata, která dodnes slouží jako výletní restaurace. Na Řípu byly vybudovány 3 vyhlídky: Pražská, Mělnická a Roudnická.</a:t>
            </a:r>
          </a:p>
        </p:txBody>
      </p:sp>
      <p:sp>
        <p:nvSpPr>
          <p:cNvPr id="8" name="TextovéPole 7"/>
          <p:cNvSpPr txBox="1"/>
          <p:nvPr/>
        </p:nvSpPr>
        <p:spPr>
          <a:xfrm>
            <a:off x="4746053" y="4869160"/>
            <a:ext cx="4041775" cy="1815882"/>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Parkoviště ve vsi Rovné. Odtud 950 m mírného stoupání po asfaltové silničce (se zákazem vjezdu) na okraj lesa, pak 750 m nahoru lesem po cestě (většinou tvořené betonovými panely, avšak místy poměrně strmé) k restauraci. Od ní 80 m mírně nahoru k rotundě. Mělnická vyhlídka je u cesty, Pražská mírně pod restaurací, Roudnická mírně pod rotundou.</a:t>
            </a:r>
            <a:endParaRPr lang="cs-CZ" sz="1400" dirty="0"/>
          </a:p>
        </p:txBody>
      </p:sp>
      <p:pic>
        <p:nvPicPr>
          <p:cNvPr id="7" name="Zástupný symbol pro obsah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746054" y="1669255"/>
            <a:ext cx="4041775" cy="3031331"/>
          </a:xfrm>
        </p:spPr>
      </p:pic>
      <p:sp>
        <p:nvSpPr>
          <p:cNvPr id="9" name="Tlačítko akce: Zpět nebo Předchozí 8">
            <a:hlinkClick r:id="rId3" action="ppaction://hlinksldjump" highlightClick="1"/>
          </p:cNvPr>
          <p:cNvSpPr/>
          <p:nvPr/>
        </p:nvSpPr>
        <p:spPr>
          <a:xfrm>
            <a:off x="256233" y="637705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53131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06375"/>
            <a:ext cx="8928992" cy="1143000"/>
          </a:xfrm>
        </p:spPr>
        <p:txBody>
          <a:bodyPr>
            <a:normAutofit/>
          </a:bodyPr>
          <a:lstStyle/>
          <a:p>
            <a:r>
              <a:rPr lang="cs-CZ" sz="3800" dirty="0" smtClean="0"/>
              <a:t>Rozhledny a výhledy – Středozápadní </a:t>
            </a:r>
            <a:r>
              <a:rPr lang="cs-CZ" sz="3800" dirty="0"/>
              <a:t>Čechy</a:t>
            </a:r>
          </a:p>
        </p:txBody>
      </p:sp>
      <p:sp>
        <p:nvSpPr>
          <p:cNvPr id="3" name="Zástupný symbol pro text 2"/>
          <p:cNvSpPr>
            <a:spLocks noGrp="1"/>
          </p:cNvSpPr>
          <p:nvPr>
            <p:ph type="body" idx="1"/>
          </p:nvPr>
        </p:nvSpPr>
        <p:spPr>
          <a:xfrm>
            <a:off x="457200" y="1164902"/>
            <a:ext cx="4040188" cy="504353"/>
          </a:xfrm>
        </p:spPr>
        <p:txBody>
          <a:bodyPr>
            <a:normAutofit/>
          </a:bodyPr>
          <a:lstStyle/>
          <a:p>
            <a:r>
              <a:rPr lang="cs-CZ" dirty="0" smtClean="0"/>
              <a:t>Hazmburk – okres Litoměřice</a:t>
            </a:r>
            <a:endParaRPr lang="cs-CZ" dirty="0"/>
          </a:p>
        </p:txBody>
      </p:sp>
      <p:sp>
        <p:nvSpPr>
          <p:cNvPr id="6" name="Zástupný symbol pro obsah 5"/>
          <p:cNvSpPr>
            <a:spLocks noGrp="1"/>
          </p:cNvSpPr>
          <p:nvPr>
            <p:ph sz="half" idx="2"/>
          </p:nvPr>
        </p:nvSpPr>
        <p:spPr>
          <a:xfrm>
            <a:off x="107504" y="1768476"/>
            <a:ext cx="4389884" cy="4260535"/>
          </a:xfrm>
        </p:spPr>
        <p:txBody>
          <a:bodyPr>
            <a:noAutofit/>
          </a:bodyPr>
          <a:lstStyle/>
          <a:p>
            <a:pPr marL="0" indent="0">
              <a:buNone/>
            </a:pPr>
            <a:r>
              <a:rPr lang="cs-CZ" sz="1800" dirty="0"/>
              <a:t>Hazmburk je zdaleka viditelná zřícenina gotického hradu u vsi Klapý, </a:t>
            </a:r>
            <a:r>
              <a:rPr lang="cs-CZ" sz="1800" dirty="0" smtClean="0"/>
              <a:t>3.5 </a:t>
            </a:r>
            <a:r>
              <a:rPr lang="cs-CZ" sz="1800" dirty="0"/>
              <a:t>kilometru severozápadně od města Libochovice. Stojí na vrcholu stejnojmenného vrchu v nadmořské výšce 418 metrů. Vrch je krajinnou dominantou dolního Poohří. Samotný hrad byl zřejmě postaven v první polovině 14. století </a:t>
            </a:r>
            <a:r>
              <a:rPr lang="cs-CZ" sz="1800" dirty="0" err="1" smtClean="0"/>
              <a:t>Lichtenburky</a:t>
            </a:r>
            <a:r>
              <a:rPr lang="cs-CZ" sz="1800" dirty="0" smtClean="0"/>
              <a:t>, od </a:t>
            </a:r>
            <a:r>
              <a:rPr lang="cs-CZ" sz="1800" dirty="0"/>
              <a:t>roku 1335 do roku 1558 </a:t>
            </a:r>
            <a:r>
              <a:rPr lang="cs-CZ" sz="1800" dirty="0" smtClean="0"/>
              <a:t>byl rodovým sídlem Zajíců </a:t>
            </a:r>
            <a:r>
              <a:rPr lang="cs-CZ" sz="1800" dirty="0"/>
              <a:t>z </a:t>
            </a:r>
            <a:r>
              <a:rPr lang="cs-CZ" sz="1800" dirty="0" err="1"/>
              <a:t>Hazmburka</a:t>
            </a:r>
            <a:r>
              <a:rPr lang="cs-CZ" sz="1800" dirty="0"/>
              <a:t>. Později, podobně jako ostatní hrady, ztratil svůj význam a byl opuštěn. Dnes je zřícenina hradu přístupná </a:t>
            </a:r>
            <a:r>
              <a:rPr lang="cs-CZ" sz="1800" dirty="0" smtClean="0"/>
              <a:t>turistům. Horní </a:t>
            </a:r>
            <a:r>
              <a:rPr lang="cs-CZ" sz="1800" dirty="0"/>
              <a:t>Bílá věž slouží jako rozhledna, ze které je výhled na dolní Polabí, Poohří a Českého středohoří.</a:t>
            </a:r>
          </a:p>
        </p:txBody>
      </p:sp>
      <p:sp>
        <p:nvSpPr>
          <p:cNvPr id="8" name="TextovéPole 7"/>
          <p:cNvSpPr txBox="1"/>
          <p:nvPr/>
        </p:nvSpPr>
        <p:spPr>
          <a:xfrm>
            <a:off x="4746053" y="4869160"/>
            <a:ext cx="4041775" cy="738664"/>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Parkoviště ve vsi Klapý. Odtud 1100 m po žluté  značce pohodlně lesem, pak 700 m po červené značce válcovanou cestou nahoru k dolní Černé věži.</a:t>
            </a:r>
            <a:endParaRPr lang="cs-CZ" sz="1400" dirty="0"/>
          </a:p>
        </p:txBody>
      </p:sp>
      <p:pic>
        <p:nvPicPr>
          <p:cNvPr id="5" name="Zástupný symbol pro obsah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728742" y="1613688"/>
            <a:ext cx="4041775" cy="3031331"/>
          </a:xfrm>
        </p:spPr>
      </p:pic>
      <p:sp>
        <p:nvSpPr>
          <p:cNvPr id="7" name="Tlačítko akce: Zpět nebo Předchozí 6">
            <a:hlinkClick r:id="rId3" action="ppaction://hlinksldjump" highlightClick="1"/>
          </p:cNvPr>
          <p:cNvSpPr/>
          <p:nvPr/>
        </p:nvSpPr>
        <p:spPr>
          <a:xfrm>
            <a:off x="256233" y="625647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57360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06375"/>
            <a:ext cx="8928992" cy="1143000"/>
          </a:xfrm>
        </p:spPr>
        <p:txBody>
          <a:bodyPr>
            <a:normAutofit/>
          </a:bodyPr>
          <a:lstStyle/>
          <a:p>
            <a:r>
              <a:rPr lang="cs-CZ" sz="3800" dirty="0" smtClean="0"/>
              <a:t>Rozhledny a výhledy – Severozápadní </a:t>
            </a:r>
            <a:r>
              <a:rPr lang="cs-CZ" sz="3800" dirty="0"/>
              <a:t>Čechy</a:t>
            </a:r>
          </a:p>
        </p:txBody>
      </p:sp>
      <p:sp>
        <p:nvSpPr>
          <p:cNvPr id="3" name="Zástupný symbol pro text 2"/>
          <p:cNvSpPr>
            <a:spLocks noGrp="1"/>
          </p:cNvSpPr>
          <p:nvPr>
            <p:ph type="body" idx="1"/>
          </p:nvPr>
        </p:nvSpPr>
        <p:spPr>
          <a:xfrm>
            <a:off x="442127" y="1105318"/>
            <a:ext cx="4040188" cy="433308"/>
          </a:xfrm>
        </p:spPr>
        <p:txBody>
          <a:bodyPr>
            <a:normAutofit lnSpcReduction="10000"/>
          </a:bodyPr>
          <a:lstStyle/>
          <a:p>
            <a:r>
              <a:rPr lang="cs-CZ" dirty="0" smtClean="0"/>
              <a:t>Střekov – okres Ústí </a:t>
            </a:r>
            <a:r>
              <a:rPr lang="cs-CZ" dirty="0" err="1" smtClean="0"/>
              <a:t>n.L.</a:t>
            </a:r>
            <a:endParaRPr lang="cs-CZ" dirty="0"/>
          </a:p>
        </p:txBody>
      </p:sp>
      <p:sp>
        <p:nvSpPr>
          <p:cNvPr id="6" name="Zástupný symbol pro obsah 5"/>
          <p:cNvSpPr>
            <a:spLocks noGrp="1"/>
          </p:cNvSpPr>
          <p:nvPr>
            <p:ph sz="half" idx="2"/>
          </p:nvPr>
        </p:nvSpPr>
        <p:spPr>
          <a:xfrm>
            <a:off x="127601" y="1532840"/>
            <a:ext cx="4752528" cy="4723636"/>
          </a:xfrm>
        </p:spPr>
        <p:txBody>
          <a:bodyPr>
            <a:noAutofit/>
          </a:bodyPr>
          <a:lstStyle/>
          <a:p>
            <a:pPr marL="0" indent="0">
              <a:buNone/>
            </a:pPr>
            <a:r>
              <a:rPr lang="cs-CZ" sz="1800" dirty="0"/>
              <a:t>Hrad Střekov je zřícenina, která tvoří výraznou dominantu a symbol města Ústí nad Labem. Stojí na 100 m vysoké nepřístupné znělcové skále nad pravým břehem řeky Labe. Střekov nechal před rokem 1319 vybudovat Jan Lucemburský k ochraně labské plavby. Téměř celé 14. století byl hrad v majetku rodu </a:t>
            </a:r>
            <a:r>
              <a:rPr lang="cs-CZ" sz="1800" dirty="0" err="1"/>
              <a:t>Vartemberků</a:t>
            </a:r>
            <a:r>
              <a:rPr lang="cs-CZ" sz="1800" dirty="0"/>
              <a:t>. Roku 1563 hrad přešel do majetku rodu Lobkowiczů, kteří provedli kolem roku 1565 některé další úpravy. Od konce 17. století </a:t>
            </a:r>
            <a:r>
              <a:rPr lang="cs-CZ" sz="1800" dirty="0" smtClean="0"/>
              <a:t>zůstal Střekov </a:t>
            </a:r>
            <a:r>
              <a:rPr lang="cs-CZ" sz="1800" dirty="0"/>
              <a:t>opuštěn. V 19. století byl znovu objeven romantiky a došlo k jeho obnově. V roce 1992 byl hrad v rámci restitučních zákonů vrácen zpět rodu Lobkowiczů, takže je dnes soukromou, avšak celoročně veřejně přístupnou kulturní památkou. Z hradu je velmi krásná vyhlídka na celé údolí Labe a město Ústí nad Labem.</a:t>
            </a:r>
          </a:p>
        </p:txBody>
      </p:sp>
      <p:sp>
        <p:nvSpPr>
          <p:cNvPr id="8" name="TextovéPole 7"/>
          <p:cNvSpPr txBox="1"/>
          <p:nvPr/>
        </p:nvSpPr>
        <p:spPr>
          <a:xfrm>
            <a:off x="5004048" y="5733256"/>
            <a:ext cx="3696637" cy="307777"/>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Parkoviště 100 m přímo pod hradem.</a:t>
            </a:r>
            <a:endParaRPr lang="cs-CZ" sz="1400" dirty="0"/>
          </a:p>
        </p:txBody>
      </p:sp>
      <p:pic>
        <p:nvPicPr>
          <p:cNvPr id="7" name="Zástupný symbol pro obsah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336700" y="1349375"/>
            <a:ext cx="3031331" cy="4041775"/>
          </a:xfrm>
        </p:spPr>
      </p:pic>
      <p:sp>
        <p:nvSpPr>
          <p:cNvPr id="9" name="Tlačítko akce: Zpět nebo Předchozí 8">
            <a:hlinkClick r:id="rId3" action="ppaction://hlinksldjump" highlightClick="1"/>
          </p:cNvPr>
          <p:cNvSpPr/>
          <p:nvPr/>
        </p:nvSpPr>
        <p:spPr>
          <a:xfrm>
            <a:off x="256233" y="6367008"/>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20438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25682"/>
            <a:ext cx="8856984" cy="1143000"/>
          </a:xfrm>
        </p:spPr>
        <p:txBody>
          <a:bodyPr>
            <a:noAutofit/>
          </a:bodyPr>
          <a:lstStyle/>
          <a:p>
            <a:r>
              <a:rPr lang="cs-CZ" sz="3400" dirty="0" smtClean="0"/>
              <a:t>Přírodní a technické zajímavosti – Severní </a:t>
            </a:r>
            <a:r>
              <a:rPr lang="cs-CZ" sz="3400" dirty="0"/>
              <a:t>Čechy</a:t>
            </a:r>
          </a:p>
        </p:txBody>
      </p:sp>
      <p:sp>
        <p:nvSpPr>
          <p:cNvPr id="3" name="Zástupný symbol pro text 2"/>
          <p:cNvSpPr>
            <a:spLocks noGrp="1"/>
          </p:cNvSpPr>
          <p:nvPr>
            <p:ph type="body" idx="1"/>
          </p:nvPr>
        </p:nvSpPr>
        <p:spPr>
          <a:xfrm>
            <a:off x="442127" y="1065125"/>
            <a:ext cx="4040188" cy="446757"/>
          </a:xfrm>
        </p:spPr>
        <p:txBody>
          <a:bodyPr>
            <a:normAutofit lnSpcReduction="10000"/>
          </a:bodyPr>
          <a:lstStyle/>
          <a:p>
            <a:r>
              <a:rPr lang="cs-CZ" dirty="0" smtClean="0"/>
              <a:t>Panská skála – okr. Česká Lípa</a:t>
            </a:r>
            <a:endParaRPr lang="cs-CZ" dirty="0"/>
          </a:p>
        </p:txBody>
      </p:sp>
      <p:sp>
        <p:nvSpPr>
          <p:cNvPr id="6" name="Zástupný symbol pro obsah 5"/>
          <p:cNvSpPr>
            <a:spLocks noGrp="1"/>
          </p:cNvSpPr>
          <p:nvPr>
            <p:ph sz="half" idx="2"/>
          </p:nvPr>
        </p:nvSpPr>
        <p:spPr>
          <a:xfrm>
            <a:off x="326132" y="1452105"/>
            <a:ext cx="4245868" cy="4904854"/>
          </a:xfrm>
        </p:spPr>
        <p:txBody>
          <a:bodyPr>
            <a:noAutofit/>
          </a:bodyPr>
          <a:lstStyle/>
          <a:p>
            <a:pPr marL="0" indent="0">
              <a:buNone/>
            </a:pPr>
            <a:r>
              <a:rPr lang="cs-CZ" sz="1800" dirty="0"/>
              <a:t>Národní přírodní památka Panská skála je geologická lokalita, na které se nacházejí kamenné varhany vzniklé sloupcovou odlučností čediče při tuhnutí magmatu, které bylo obnažené vlivem lidské těžební činnosti do současné podoby. Nachází se v Chráněné krajinné oblasti České středohoří, na okraji města Kamenický Šenov, které lokalitu využilo jako turistickou atrakci. </a:t>
            </a:r>
            <a:r>
              <a:rPr lang="cs-CZ" sz="1800" dirty="0" smtClean="0"/>
              <a:t>Ve </a:t>
            </a:r>
            <a:r>
              <a:rPr lang="cs-CZ" sz="1800" dirty="0"/>
              <a:t>vzniklé depresi se vytvořilo jezírko. Rozloha chráněného území je 1,26 ha v nadmořské výšce 560 až 597 m n. m. Existence památky byla zpopularizována pohádkovým filmem Pyšná princezna z roku 1952. Před památkou je vybudované nové moderní, avšak poněkud předimenzované placené parkoviště, kde se nacházejí turistické informace a sociální zázemí. </a:t>
            </a:r>
          </a:p>
        </p:txBody>
      </p:sp>
      <p:sp>
        <p:nvSpPr>
          <p:cNvPr id="8" name="TextovéPole 7"/>
          <p:cNvSpPr txBox="1"/>
          <p:nvPr/>
        </p:nvSpPr>
        <p:spPr>
          <a:xfrm>
            <a:off x="4662570" y="5589240"/>
            <a:ext cx="4041775" cy="307777"/>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Parkoviště 100 m na úrovni lokality.</a:t>
            </a:r>
            <a:endParaRPr lang="cs-CZ" sz="1400" dirty="0"/>
          </a:p>
        </p:txBody>
      </p:sp>
      <p:pic>
        <p:nvPicPr>
          <p:cNvPr id="7" name="Zástupný symbol pro obsah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076056" y="1441761"/>
            <a:ext cx="2963466" cy="3951288"/>
          </a:xfrm>
        </p:spPr>
      </p:pic>
      <p:sp>
        <p:nvSpPr>
          <p:cNvPr id="9" name="Tlačítko akce: Zpět nebo Předchozí 8">
            <a:hlinkClick r:id="rId3" action="ppaction://hlinksldjump" highlightClick="1"/>
          </p:cNvPr>
          <p:cNvSpPr/>
          <p:nvPr/>
        </p:nvSpPr>
        <p:spPr>
          <a:xfrm>
            <a:off x="256233" y="6469315"/>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63512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902" y="225682"/>
            <a:ext cx="8579296" cy="1143000"/>
          </a:xfrm>
        </p:spPr>
        <p:txBody>
          <a:bodyPr>
            <a:noAutofit/>
          </a:bodyPr>
          <a:lstStyle/>
          <a:p>
            <a:r>
              <a:rPr lang="cs-CZ" sz="3600" dirty="0" smtClean="0"/>
              <a:t>Přírodní a technické zajímavosti – Jižní </a:t>
            </a:r>
            <a:r>
              <a:rPr lang="cs-CZ" sz="3600" dirty="0"/>
              <a:t>Čechy</a:t>
            </a:r>
          </a:p>
        </p:txBody>
      </p:sp>
      <p:sp>
        <p:nvSpPr>
          <p:cNvPr id="3" name="Zástupný symbol pro text 2"/>
          <p:cNvSpPr>
            <a:spLocks noGrp="1"/>
          </p:cNvSpPr>
          <p:nvPr>
            <p:ph type="body" idx="1"/>
          </p:nvPr>
        </p:nvSpPr>
        <p:spPr>
          <a:xfrm>
            <a:off x="442127" y="1075173"/>
            <a:ext cx="4040188" cy="428075"/>
          </a:xfrm>
        </p:spPr>
        <p:txBody>
          <a:bodyPr>
            <a:normAutofit fontScale="92500"/>
          </a:bodyPr>
          <a:lstStyle/>
          <a:p>
            <a:r>
              <a:rPr lang="cs-CZ" dirty="0" smtClean="0"/>
              <a:t>Chýnovská jeskyně – okr. Tábor</a:t>
            </a:r>
            <a:endParaRPr lang="cs-CZ" dirty="0"/>
          </a:p>
        </p:txBody>
      </p:sp>
      <p:sp>
        <p:nvSpPr>
          <p:cNvPr id="6" name="Zástupný symbol pro obsah 5"/>
          <p:cNvSpPr>
            <a:spLocks noGrp="1"/>
          </p:cNvSpPr>
          <p:nvPr>
            <p:ph sz="half" idx="2"/>
          </p:nvPr>
        </p:nvSpPr>
        <p:spPr>
          <a:xfrm>
            <a:off x="256233" y="1484074"/>
            <a:ext cx="4245868" cy="4772402"/>
          </a:xfrm>
        </p:spPr>
        <p:txBody>
          <a:bodyPr>
            <a:noAutofit/>
          </a:bodyPr>
          <a:lstStyle/>
          <a:p>
            <a:pPr marL="0" indent="0">
              <a:buNone/>
            </a:pPr>
            <a:r>
              <a:rPr lang="cs-CZ" sz="1800" dirty="0"/>
              <a:t>Chýnovská jeskyně je národní přírodní </a:t>
            </a:r>
            <a:r>
              <a:rPr lang="cs-CZ" sz="1800" dirty="0" smtClean="0"/>
              <a:t>památka ležící </a:t>
            </a:r>
            <a:r>
              <a:rPr lang="cs-CZ" sz="1800" dirty="0"/>
              <a:t>v katastru obce Dolní Hořice východně od Tábora. Představuje nejvýznamnější a nejrozsáhlejší krasový útvar jižních Čech. Nachází se zde pestré střídání barevných amfibolitů a vápenců. Na území dnešního Česka se jednalo o první zpřístupněnou jeskyni. Objevena byla v roce 1863 při práci v selském kamenolomu, k jejímu zpřístupnění došlo v roce </a:t>
            </a:r>
            <a:r>
              <a:rPr lang="cs-CZ" sz="1800" dirty="0" smtClean="0"/>
              <a:t>1868. </a:t>
            </a:r>
            <a:r>
              <a:rPr lang="cs-CZ" sz="1800" dirty="0"/>
              <a:t>Celková délka jeskynního systému je více než 1200 metrů (jiný zdroj uvádí k roku 2007 délku 1400 m). </a:t>
            </a:r>
            <a:r>
              <a:rPr lang="cs-CZ" sz="1800" dirty="0" smtClean="0"/>
              <a:t>Jeskyně </a:t>
            </a:r>
            <a:r>
              <a:rPr lang="cs-CZ" sz="1800" dirty="0"/>
              <a:t>je vyjma zimních měsíců přístupná pro veřejnost. Okruh pro návštěvníky je dlouhý 220 m s nejnižším bodem trasy v hloubce 42 m pod povrchem země.</a:t>
            </a:r>
          </a:p>
          <a:p>
            <a:pPr marL="0" indent="0">
              <a:buNone/>
            </a:pPr>
            <a:endParaRPr lang="cs-CZ" sz="1800" dirty="0"/>
          </a:p>
        </p:txBody>
      </p:sp>
      <p:sp>
        <p:nvSpPr>
          <p:cNvPr id="8" name="TextovéPole 7"/>
          <p:cNvSpPr txBox="1"/>
          <p:nvPr/>
        </p:nvSpPr>
        <p:spPr>
          <a:xfrm>
            <a:off x="4662570" y="5589240"/>
            <a:ext cx="4041775" cy="307777"/>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Autem lze přijet cca 50 m od vstupu.</a:t>
            </a:r>
            <a:endParaRPr lang="cs-CZ" sz="1400" dirty="0"/>
          </a:p>
        </p:txBody>
      </p:sp>
      <p:pic>
        <p:nvPicPr>
          <p:cNvPr id="5" name="Zástupný symbol pro obsah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62570" y="2204864"/>
            <a:ext cx="4041775" cy="3031331"/>
          </a:xfrm>
        </p:spPr>
      </p:pic>
      <p:sp>
        <p:nvSpPr>
          <p:cNvPr id="7" name="Tlačítko akce: Zpět nebo Předchozí 6">
            <a:hlinkClick r:id="rId3" action="ppaction://hlinksldjump" highlightClick="1"/>
          </p:cNvPr>
          <p:cNvSpPr/>
          <p:nvPr/>
        </p:nvSpPr>
        <p:spPr>
          <a:xfrm>
            <a:off x="256233" y="6388928"/>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09465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357902" y="225682"/>
            <a:ext cx="8579296" cy="1143000"/>
          </a:xfrm>
        </p:spPr>
        <p:txBody>
          <a:bodyPr>
            <a:noAutofit/>
          </a:bodyPr>
          <a:lstStyle/>
          <a:p>
            <a:r>
              <a:rPr lang="cs-CZ" sz="3600" dirty="0" smtClean="0"/>
              <a:t>Přírodní a technické zajímavosti – Jižní </a:t>
            </a:r>
            <a:r>
              <a:rPr lang="cs-CZ" sz="3600" dirty="0"/>
              <a:t>Čechy</a:t>
            </a:r>
          </a:p>
        </p:txBody>
      </p:sp>
      <p:sp>
        <p:nvSpPr>
          <p:cNvPr id="3" name="Zástupný symbol pro text 2"/>
          <p:cNvSpPr>
            <a:spLocks noGrp="1"/>
          </p:cNvSpPr>
          <p:nvPr>
            <p:ph type="body" idx="1"/>
          </p:nvPr>
        </p:nvSpPr>
        <p:spPr>
          <a:xfrm>
            <a:off x="442127" y="1069756"/>
            <a:ext cx="5401639" cy="395824"/>
          </a:xfrm>
        </p:spPr>
        <p:txBody>
          <a:bodyPr>
            <a:normAutofit fontScale="92500" lnSpcReduction="10000"/>
          </a:bodyPr>
          <a:lstStyle/>
          <a:p>
            <a:r>
              <a:rPr lang="cs-CZ" dirty="0" smtClean="0"/>
              <a:t>Třeboňské rybníky – okr. Jindřichův Hradec</a:t>
            </a:r>
            <a:endParaRPr lang="cs-CZ" dirty="0"/>
          </a:p>
        </p:txBody>
      </p:sp>
      <p:sp>
        <p:nvSpPr>
          <p:cNvPr id="6" name="Zástupný symbol pro obsah 5"/>
          <p:cNvSpPr>
            <a:spLocks noGrp="1"/>
          </p:cNvSpPr>
          <p:nvPr>
            <p:ph sz="half" idx="2"/>
          </p:nvPr>
        </p:nvSpPr>
        <p:spPr>
          <a:xfrm>
            <a:off x="256233" y="1377767"/>
            <a:ext cx="4604970" cy="5011161"/>
          </a:xfrm>
        </p:spPr>
        <p:txBody>
          <a:bodyPr>
            <a:noAutofit/>
          </a:bodyPr>
          <a:lstStyle/>
          <a:p>
            <a:pPr marL="0" indent="0">
              <a:buNone/>
            </a:pPr>
            <a:r>
              <a:rPr lang="cs-CZ" sz="1800" dirty="0"/>
              <a:t>Na Třeboňsku se rozprostírá velká rybniční soustava, která je jediná svého druhu na světě. Soustavu tvoří více jak 500 rybníků, které jsou propojené řekou Lužnicí, Nežárkou a zvláště geniální Zlatou stokou. Výjimečnost této soustavy tvoří kromě ucelenosti a velké rozloze také produkční schopnost rybníků (dodnes se na ní hospodaří) a ohromný vodohospodářský význam spočívající v protipovodňovém charakteru. V současnosti probíhají řízení směřující k zapsání souboru rybníkářských památek a tradic na Třeboňsku na seznam památek UNESCO. Pod souhrnným názvem Třeboňské rybníkářské dědictví by mělo být chráněno například historické centrum Třeboně, rybník Rožmberk, rybník Svět, náhon Zlatá stoka, kanál Nová řeka a částečně i Lužnice (Stará řeka).</a:t>
            </a:r>
          </a:p>
        </p:txBody>
      </p:sp>
      <p:sp>
        <p:nvSpPr>
          <p:cNvPr id="8" name="TextovéPole 7"/>
          <p:cNvSpPr txBox="1"/>
          <p:nvPr/>
        </p:nvSpPr>
        <p:spPr>
          <a:xfrm>
            <a:off x="4895423" y="5115263"/>
            <a:ext cx="4041775" cy="1169551"/>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Nelze obecně popsat, každý z rybníků má svá specifika. Lze jen doporučit několikadenní ubytování v Třeboni nebo blízkém okolí, a čas věnovat procházkám nebo vyjížďkám na zapůjčeném kole alespoň k nejbližším rybníkům – jde o rovinatý terén. </a:t>
            </a:r>
            <a:endParaRPr lang="cs-CZ" sz="1400" dirty="0"/>
          </a:p>
        </p:txBody>
      </p:sp>
      <p:pic>
        <p:nvPicPr>
          <p:cNvPr id="5" name="Zástupný symbol pro obsah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895423" y="1924219"/>
            <a:ext cx="4041775" cy="3031331"/>
          </a:xfrm>
        </p:spPr>
      </p:pic>
      <p:sp>
        <p:nvSpPr>
          <p:cNvPr id="7" name="Tlačítko akce: Zpět nebo Předchozí 6">
            <a:hlinkClick r:id="rId3" action="ppaction://hlinksldjump" highlightClick="1"/>
          </p:cNvPr>
          <p:cNvSpPr/>
          <p:nvPr/>
        </p:nvSpPr>
        <p:spPr>
          <a:xfrm>
            <a:off x="256233" y="645926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89821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902" y="225682"/>
            <a:ext cx="8579296" cy="1143000"/>
          </a:xfrm>
        </p:spPr>
        <p:txBody>
          <a:bodyPr>
            <a:noAutofit/>
          </a:bodyPr>
          <a:lstStyle/>
          <a:p>
            <a:r>
              <a:rPr lang="cs-CZ" sz="3600" dirty="0" smtClean="0"/>
              <a:t>Přírodní a technické zajímavosti – Jižní </a:t>
            </a:r>
            <a:r>
              <a:rPr lang="cs-CZ" sz="3600" dirty="0"/>
              <a:t>Čechy</a:t>
            </a:r>
          </a:p>
        </p:txBody>
      </p:sp>
      <p:sp>
        <p:nvSpPr>
          <p:cNvPr id="3" name="Zástupný symbol pro text 2"/>
          <p:cNvSpPr>
            <a:spLocks noGrp="1"/>
          </p:cNvSpPr>
          <p:nvPr>
            <p:ph type="body" idx="1"/>
          </p:nvPr>
        </p:nvSpPr>
        <p:spPr>
          <a:xfrm>
            <a:off x="466505" y="1124744"/>
            <a:ext cx="4040188" cy="639762"/>
          </a:xfrm>
        </p:spPr>
        <p:txBody>
          <a:bodyPr>
            <a:normAutofit/>
          </a:bodyPr>
          <a:lstStyle/>
          <a:p>
            <a:r>
              <a:rPr lang="cs-CZ" dirty="0" smtClean="0"/>
              <a:t>Pravčická brána – okres Děčín</a:t>
            </a:r>
            <a:endParaRPr lang="cs-CZ" dirty="0"/>
          </a:p>
        </p:txBody>
      </p:sp>
      <p:sp>
        <p:nvSpPr>
          <p:cNvPr id="6" name="Zástupný symbol pro obsah 5"/>
          <p:cNvSpPr>
            <a:spLocks noGrp="1"/>
          </p:cNvSpPr>
          <p:nvPr>
            <p:ph sz="half" idx="2"/>
          </p:nvPr>
        </p:nvSpPr>
        <p:spPr>
          <a:xfrm>
            <a:off x="539032" y="1764506"/>
            <a:ext cx="3895133" cy="4224312"/>
          </a:xfrm>
        </p:spPr>
        <p:txBody>
          <a:bodyPr>
            <a:noAutofit/>
          </a:bodyPr>
          <a:lstStyle/>
          <a:p>
            <a:pPr marL="0" indent="0">
              <a:buNone/>
            </a:pPr>
            <a:r>
              <a:rPr lang="cs-CZ" sz="1800" dirty="0"/>
              <a:t>Národní přírodní památka Pravčická brána je skalní brána vzniklá v kvádrových pískovcích křídového stáří. Nachází se na území Národního parku České Švýcarsko asi 3 km severovýchodně od obce Hřensko. S rozpětím 26,5 metrů a výškou 16 metrů se jedná o největší pískovcovou skalní bránu v Evropě. Je jedním z nejnavštěvovanějších míst a zároveň symbolem Národního parku České Švýcarsko, pod jehož správu patří. Chráněné území zahrnuje nejen samotnou pískovcovou bránu, ale i okolní skalní masivy.</a:t>
            </a:r>
          </a:p>
        </p:txBody>
      </p:sp>
      <p:sp>
        <p:nvSpPr>
          <p:cNvPr id="8" name="TextovéPole 7"/>
          <p:cNvSpPr txBox="1"/>
          <p:nvPr/>
        </p:nvSpPr>
        <p:spPr>
          <a:xfrm>
            <a:off x="4664766" y="5115263"/>
            <a:ext cx="4041775" cy="1169551"/>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Auto je nejlépe zaparkovat na horním konci Hřenska (Parkoviště soutěsky Pravčická brána) a od něj autobusem 434 dvě zastávky (na zastávku Pravčické brána). Z ní po červené značce cca 2 km. Je nutno počítat s celkovým převýšením 180 m. </a:t>
            </a:r>
            <a:endParaRPr lang="cs-CZ" sz="1400" dirty="0"/>
          </a:p>
        </p:txBody>
      </p:sp>
      <p:pic>
        <p:nvPicPr>
          <p:cNvPr id="7" name="Zástupný symbol pro obsah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62570" y="2060848"/>
            <a:ext cx="4041775" cy="2657497"/>
          </a:xfrm>
        </p:spPr>
      </p:pic>
      <p:sp>
        <p:nvSpPr>
          <p:cNvPr id="9" name="Tlačítko akce: Zpět nebo Předchozí 8">
            <a:hlinkClick r:id="rId3" action="ppaction://hlinksldjump" highlightClick="1"/>
          </p:cNvPr>
          <p:cNvSpPr/>
          <p:nvPr/>
        </p:nvSpPr>
        <p:spPr>
          <a:xfrm>
            <a:off x="256233" y="625647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3013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902" y="225682"/>
            <a:ext cx="8579296" cy="1143000"/>
          </a:xfrm>
        </p:spPr>
        <p:txBody>
          <a:bodyPr>
            <a:noAutofit/>
          </a:bodyPr>
          <a:lstStyle/>
          <a:p>
            <a:r>
              <a:rPr lang="cs-CZ" sz="3600" dirty="0" smtClean="0"/>
              <a:t>Přírodní a technické zajímavosti – Jižní </a:t>
            </a:r>
            <a:r>
              <a:rPr lang="cs-CZ" sz="3600" dirty="0"/>
              <a:t>Čechy</a:t>
            </a:r>
          </a:p>
        </p:txBody>
      </p:sp>
      <p:sp>
        <p:nvSpPr>
          <p:cNvPr id="3" name="Zástupný symbol pro text 2"/>
          <p:cNvSpPr>
            <a:spLocks noGrp="1"/>
          </p:cNvSpPr>
          <p:nvPr>
            <p:ph type="body" idx="1"/>
          </p:nvPr>
        </p:nvSpPr>
        <p:spPr>
          <a:xfrm>
            <a:off x="531812" y="1105319"/>
            <a:ext cx="4040188" cy="458220"/>
          </a:xfrm>
        </p:spPr>
        <p:txBody>
          <a:bodyPr>
            <a:normAutofit/>
          </a:bodyPr>
          <a:lstStyle/>
          <a:p>
            <a:r>
              <a:rPr lang="cs-CZ" dirty="0" smtClean="0"/>
              <a:t>Lužná – okres Rakovník</a:t>
            </a:r>
            <a:endParaRPr lang="cs-CZ" dirty="0"/>
          </a:p>
        </p:txBody>
      </p:sp>
      <p:sp>
        <p:nvSpPr>
          <p:cNvPr id="6" name="Zástupný symbol pro obsah 5"/>
          <p:cNvSpPr>
            <a:spLocks noGrp="1"/>
          </p:cNvSpPr>
          <p:nvPr>
            <p:ph sz="half" idx="2"/>
          </p:nvPr>
        </p:nvSpPr>
        <p:spPr>
          <a:xfrm>
            <a:off x="160773" y="1484074"/>
            <a:ext cx="4742821" cy="4615275"/>
          </a:xfrm>
        </p:spPr>
        <p:txBody>
          <a:bodyPr>
            <a:noAutofit/>
          </a:bodyPr>
          <a:lstStyle/>
          <a:p>
            <a:pPr marL="0" indent="0">
              <a:buNone/>
            </a:pPr>
            <a:r>
              <a:rPr lang="cs-CZ" sz="1800" dirty="0" smtClean="0"/>
              <a:t>Železniční </a:t>
            </a:r>
            <a:r>
              <a:rPr lang="cs-CZ" sz="1800" dirty="0"/>
              <a:t>muzeum Lužná u Rakovníka je největší železniční muzeum v Česku. V místě současného muzea byla roku 1871 vystavěna výtopna lokomotiv Společnosti Buštěhradské dráhy Lužná-Lišany. V Lužné bylo zřízeno depo parních lokomotiv, jejichž provoz udržovalo jako jedno z posledních až do roku 1996. Okolo historických lokomotiv zde uchovávaných začalo působit několik skupin nadšenců zabývajících se historií </a:t>
            </a:r>
            <a:r>
              <a:rPr lang="cs-CZ" sz="1800" dirty="0" smtClean="0"/>
              <a:t>železničních </a:t>
            </a:r>
            <a:r>
              <a:rPr lang="cs-CZ" sz="1800" dirty="0"/>
              <a:t>vozidel, kteří začali roku 1997 organizovat první výstavy. Současné železniční muzeum Českých drah bylo založeno roku 1999. V muzeu je vystavena řada parních i motorových lokomotiv, historické osobní a nákladní vozy a speciální vozy. Mezi neobvyklé exponáty patří například zrekonstruovaný vůz na přepravu piva.</a:t>
            </a:r>
          </a:p>
        </p:txBody>
      </p:sp>
      <p:sp>
        <p:nvSpPr>
          <p:cNvPr id="8" name="TextovéPole 7"/>
          <p:cNvSpPr txBox="1"/>
          <p:nvPr/>
        </p:nvSpPr>
        <p:spPr>
          <a:xfrm>
            <a:off x="4976265" y="4954489"/>
            <a:ext cx="4041775" cy="738664"/>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Autem přímo do areálu nádraží, odtud 100 m ke vstupu do areálu muzea. Alternativa: vlakem do areálu nádraží.</a:t>
            </a:r>
            <a:endParaRPr lang="cs-CZ" sz="1400" dirty="0"/>
          </a:p>
        </p:txBody>
      </p:sp>
      <p:sp>
        <p:nvSpPr>
          <p:cNvPr id="9" name="Tlačítko akce: Zpět nebo Předchozí 8">
            <a:hlinkClick r:id="rId2" action="ppaction://hlinksldjump" highlightClick="1"/>
          </p:cNvPr>
          <p:cNvSpPr/>
          <p:nvPr/>
        </p:nvSpPr>
        <p:spPr>
          <a:xfrm>
            <a:off x="256233" y="625647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Zástupný symbol pro obsah 4"/>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966216" y="1348663"/>
            <a:ext cx="4041775" cy="3031331"/>
          </a:xfrm>
        </p:spPr>
      </p:pic>
    </p:spTree>
    <p:extLst>
      <p:ext uri="{BB962C8B-B14F-4D97-AF65-F5344CB8AC3E}">
        <p14:creationId xmlns:p14="http://schemas.microsoft.com/office/powerpoint/2010/main" val="3590611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25682"/>
            <a:ext cx="9144000" cy="827054"/>
          </a:xfrm>
        </p:spPr>
        <p:txBody>
          <a:bodyPr>
            <a:noAutofit/>
          </a:bodyPr>
          <a:lstStyle/>
          <a:p>
            <a:r>
              <a:rPr lang="cs-CZ" sz="3600" dirty="0" smtClean="0"/>
              <a:t>Přírodní a technické zajímavosti – Střední </a:t>
            </a:r>
            <a:r>
              <a:rPr lang="cs-CZ" sz="3600" dirty="0"/>
              <a:t>Čechy</a:t>
            </a:r>
          </a:p>
        </p:txBody>
      </p:sp>
      <p:sp>
        <p:nvSpPr>
          <p:cNvPr id="3" name="Zástupný symbol pro text 2"/>
          <p:cNvSpPr>
            <a:spLocks noGrp="1"/>
          </p:cNvSpPr>
          <p:nvPr>
            <p:ph type="body" idx="1"/>
          </p:nvPr>
        </p:nvSpPr>
        <p:spPr>
          <a:xfrm>
            <a:off x="179512" y="1124744"/>
            <a:ext cx="4608512" cy="472662"/>
          </a:xfrm>
        </p:spPr>
        <p:txBody>
          <a:bodyPr>
            <a:normAutofit fontScale="92500"/>
          </a:bodyPr>
          <a:lstStyle/>
          <a:p>
            <a:r>
              <a:rPr lang="cs-CZ" dirty="0" smtClean="0"/>
              <a:t>Viadukt Žampach – okr. Praha-Západ</a:t>
            </a:r>
            <a:endParaRPr lang="cs-CZ" dirty="0"/>
          </a:p>
        </p:txBody>
      </p:sp>
      <p:sp>
        <p:nvSpPr>
          <p:cNvPr id="6" name="Zástupný symbol pro obsah 5"/>
          <p:cNvSpPr>
            <a:spLocks noGrp="1"/>
          </p:cNvSpPr>
          <p:nvPr>
            <p:ph sz="half" idx="2"/>
          </p:nvPr>
        </p:nvSpPr>
        <p:spPr>
          <a:xfrm>
            <a:off x="150726" y="1764506"/>
            <a:ext cx="4283440" cy="4395134"/>
          </a:xfrm>
        </p:spPr>
        <p:txBody>
          <a:bodyPr>
            <a:noAutofit/>
          </a:bodyPr>
          <a:lstStyle/>
          <a:p>
            <a:pPr marL="0" indent="0">
              <a:buNone/>
            </a:pPr>
            <a:r>
              <a:rPr lang="cs-CZ" sz="1800" dirty="0"/>
              <a:t>Viadukt Žampach je druhým nejvyšším kamenným železničním mostem ve střední Evropě, hned po </a:t>
            </a:r>
            <a:r>
              <a:rPr lang="cs-CZ" sz="1800" dirty="0" err="1"/>
              <a:t>Landwasserviaduktu</a:t>
            </a:r>
            <a:r>
              <a:rPr lang="cs-CZ" sz="1800" dirty="0"/>
              <a:t> ve Švýcarsku. Most překlenuje údolí </a:t>
            </a:r>
            <a:r>
              <a:rPr lang="cs-CZ" sz="1800" dirty="0" smtClean="0"/>
              <a:t>potoka </a:t>
            </a:r>
            <a:r>
              <a:rPr lang="cs-CZ" sz="1800" dirty="0"/>
              <a:t>Studený mezi stanicemi Luka pod Medníkem a Jílové u Prahy na železniční trati Vrané nad Vltavou - Čerčany. Most tvoří sedm oblouků o rozpětí 12 m. Výška mostu je </a:t>
            </a:r>
            <a:r>
              <a:rPr lang="cs-CZ" sz="1800" dirty="0" smtClean="0"/>
              <a:t>41,73 m, celková </a:t>
            </a:r>
            <a:r>
              <a:rPr lang="cs-CZ" sz="1800" dirty="0"/>
              <a:t>délka </a:t>
            </a:r>
            <a:r>
              <a:rPr lang="cs-CZ" sz="1800" dirty="0" smtClean="0"/>
              <a:t>je </a:t>
            </a:r>
            <a:r>
              <a:rPr lang="cs-CZ" sz="1800" dirty="0"/>
              <a:t>109,33 m. Jeho podélná osa je tvořena obloukem o poloměru 180 m. Most je postaven z granodioritu (hrubozrnné žuly). </a:t>
            </a:r>
            <a:r>
              <a:rPr lang="cs-CZ" sz="1800" dirty="0" smtClean="0"/>
              <a:t>Ke </a:t>
            </a:r>
            <a:r>
              <a:rPr lang="cs-CZ" sz="1800" dirty="0"/>
              <a:t>stavbě byl použit kámen z lomů v okolí (Borek, Kamenný </a:t>
            </a:r>
            <a:r>
              <a:rPr lang="cs-CZ" sz="1800" dirty="0" smtClean="0"/>
              <a:t>Přívoz. </a:t>
            </a:r>
            <a:r>
              <a:rPr lang="cs-CZ" sz="1800" dirty="0"/>
              <a:t>Most slouží bez větších oprav dodnes běžnému provozu.</a:t>
            </a:r>
          </a:p>
          <a:p>
            <a:pPr marL="0" indent="0">
              <a:buNone/>
            </a:pPr>
            <a:endParaRPr lang="cs-CZ" sz="1800" dirty="0"/>
          </a:p>
        </p:txBody>
      </p:sp>
      <p:sp>
        <p:nvSpPr>
          <p:cNvPr id="8" name="TextovéPole 7"/>
          <p:cNvSpPr txBox="1"/>
          <p:nvPr/>
        </p:nvSpPr>
        <p:spPr>
          <a:xfrm>
            <a:off x="4664766" y="5115263"/>
            <a:ext cx="4041775" cy="1169551"/>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Auto je možno zaparkovat na dolním konci obce Dolní Studené a pod viadukt sejít cca 700 m (a současně navštívit některé jílovské zlaté štoly), nebo na západním konci obce Žampach a pod viadukt vyjít cca 150 m.</a:t>
            </a:r>
            <a:endParaRPr lang="cs-CZ" sz="1400" dirty="0"/>
          </a:p>
        </p:txBody>
      </p:sp>
      <p:pic>
        <p:nvPicPr>
          <p:cNvPr id="5" name="Zástupný symbol pro obsah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39993" y="1916832"/>
            <a:ext cx="4041775" cy="3031331"/>
          </a:xfrm>
        </p:spPr>
      </p:pic>
      <p:sp>
        <p:nvSpPr>
          <p:cNvPr id="7" name="Tlačítko akce: Zpět nebo Předchozí 6">
            <a:hlinkClick r:id="rId3" action="ppaction://hlinksldjump" highlightClick="1"/>
          </p:cNvPr>
          <p:cNvSpPr/>
          <p:nvPr/>
        </p:nvSpPr>
        <p:spPr>
          <a:xfrm>
            <a:off x="256233" y="625647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47124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357902" y="225682"/>
            <a:ext cx="8579296" cy="1143000"/>
          </a:xfrm>
        </p:spPr>
        <p:txBody>
          <a:bodyPr>
            <a:noAutofit/>
          </a:bodyPr>
          <a:lstStyle/>
          <a:p>
            <a:r>
              <a:rPr lang="cs-CZ" sz="3600" dirty="0" smtClean="0"/>
              <a:t>Přírodní a technické zajímavosti – Jižní </a:t>
            </a:r>
            <a:r>
              <a:rPr lang="cs-CZ" sz="3600" dirty="0"/>
              <a:t>Čechy</a:t>
            </a:r>
          </a:p>
        </p:txBody>
      </p:sp>
      <p:sp>
        <p:nvSpPr>
          <p:cNvPr id="3" name="Zástupný symbol pro text 2"/>
          <p:cNvSpPr>
            <a:spLocks noGrp="1"/>
          </p:cNvSpPr>
          <p:nvPr>
            <p:ph type="body" idx="1"/>
          </p:nvPr>
        </p:nvSpPr>
        <p:spPr>
          <a:xfrm>
            <a:off x="442127" y="1045028"/>
            <a:ext cx="4040188" cy="430850"/>
          </a:xfrm>
        </p:spPr>
        <p:txBody>
          <a:bodyPr>
            <a:normAutofit lnSpcReduction="10000"/>
          </a:bodyPr>
          <a:lstStyle/>
          <a:p>
            <a:r>
              <a:rPr lang="cs-CZ" dirty="0" smtClean="0"/>
              <a:t>Žďákovský most – okres Písek</a:t>
            </a:r>
            <a:endParaRPr lang="cs-CZ" dirty="0"/>
          </a:p>
        </p:txBody>
      </p:sp>
      <p:sp>
        <p:nvSpPr>
          <p:cNvPr id="6" name="Zástupný symbol pro obsah 5"/>
          <p:cNvSpPr>
            <a:spLocks noGrp="1"/>
          </p:cNvSpPr>
          <p:nvPr>
            <p:ph sz="half" idx="2"/>
          </p:nvPr>
        </p:nvSpPr>
        <p:spPr>
          <a:xfrm>
            <a:off x="120581" y="1484103"/>
            <a:ext cx="4451419" cy="4772373"/>
          </a:xfrm>
        </p:spPr>
        <p:txBody>
          <a:bodyPr>
            <a:noAutofit/>
          </a:bodyPr>
          <a:lstStyle/>
          <a:p>
            <a:pPr marL="0" indent="0">
              <a:buNone/>
            </a:pPr>
            <a:r>
              <a:rPr lang="cs-CZ" sz="1800" dirty="0"/>
              <a:t>Žďákovský most je ocelový silniční most, který překonává řeku Vltavu v místech Orlické přehrady. Je součástí silnice I/19 spojující Tábor s Plzní, nachází se asi 15 km západně od Milevska. Jde o největší </a:t>
            </a:r>
            <a:r>
              <a:rPr lang="cs-CZ" sz="1800" dirty="0" err="1"/>
              <a:t>jednoobloukový</a:t>
            </a:r>
            <a:r>
              <a:rPr lang="cs-CZ" sz="1800" dirty="0"/>
              <a:t> most bez táhla na světě. Je pojmenován podle zatopené obce </a:t>
            </a:r>
            <a:r>
              <a:rPr lang="cs-CZ" sz="1800" dirty="0" err="1"/>
              <a:t>Žďákov</a:t>
            </a:r>
            <a:r>
              <a:rPr lang="cs-CZ" sz="1800" dirty="0"/>
              <a:t> u Chrástu. Stavba mostu byla zahájena současně se stavbou hráze Orlické přehrady v roce 1958. Stavba za 71 milionů korun československých byla, po čtyřleté přestávce v letech 1960-4, definitivně dokončena roku 1967. Délka mostu činí 542,91 m. Hlavní oblouk o rozpětí 379,60 m mezi pilíři podpírá konstrukci, po níž vede dvouproudá silnice ve výšce 50 m nad hladinou jezera a 100 m nad dnem řeky Vltavy.</a:t>
            </a:r>
          </a:p>
        </p:txBody>
      </p:sp>
      <p:sp>
        <p:nvSpPr>
          <p:cNvPr id="8" name="TextovéPole 7"/>
          <p:cNvSpPr txBox="1"/>
          <p:nvPr/>
        </p:nvSpPr>
        <p:spPr>
          <a:xfrm>
            <a:off x="4780136" y="5229200"/>
            <a:ext cx="4041775" cy="307777"/>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Parkoviště na obou koncích mostu.</a:t>
            </a:r>
            <a:endParaRPr lang="cs-CZ" sz="1400" dirty="0"/>
          </a:p>
        </p:txBody>
      </p:sp>
      <p:pic>
        <p:nvPicPr>
          <p:cNvPr id="10" name="Zástupný symbol pro obsah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780136" y="2132856"/>
            <a:ext cx="4041775" cy="2694516"/>
          </a:xfrm>
        </p:spPr>
      </p:pic>
      <p:sp>
        <p:nvSpPr>
          <p:cNvPr id="7" name="Tlačítko akce: Zpět nebo Předchozí 6">
            <a:hlinkClick r:id="rId3" action="ppaction://hlinksldjump" highlightClick="1"/>
          </p:cNvPr>
          <p:cNvSpPr/>
          <p:nvPr/>
        </p:nvSpPr>
        <p:spPr>
          <a:xfrm>
            <a:off x="256233" y="6326814"/>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3979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lačítko akce: Zpět nebo Předchozí 6">
            <a:hlinkClick r:id="rId2" action="ppaction://hlinksldjump" highlightClick="1"/>
          </p:cNvPr>
          <p:cNvSpPr/>
          <p:nvPr/>
        </p:nvSpPr>
        <p:spPr>
          <a:xfrm>
            <a:off x="312090" y="6243796"/>
            <a:ext cx="576064"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8" name="Diagram 7"/>
          <p:cNvGraphicFramePr/>
          <p:nvPr>
            <p:extLst>
              <p:ext uri="{D42A27DB-BD31-4B8C-83A1-F6EECF244321}">
                <p14:modId xmlns:p14="http://schemas.microsoft.com/office/powerpoint/2010/main" val="1069356665"/>
              </p:ext>
            </p:extLst>
          </p:nvPr>
        </p:nvGraphicFramePr>
        <p:xfrm>
          <a:off x="1514947" y="877836"/>
          <a:ext cx="6096000" cy="453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Šipka doprava 3">
            <a:hlinkClick r:id="rId8" action="ppaction://hlinksldjump"/>
          </p:cNvPr>
          <p:cNvSpPr/>
          <p:nvPr/>
        </p:nvSpPr>
        <p:spPr>
          <a:xfrm rot="5400000">
            <a:off x="2358316" y="475561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doprava 4">
            <a:hlinkClick r:id="rId9" action="ppaction://hlinksldjump"/>
          </p:cNvPr>
          <p:cNvSpPr/>
          <p:nvPr/>
        </p:nvSpPr>
        <p:spPr>
          <a:xfrm rot="5400000">
            <a:off x="4458300" y="475793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a:hlinkClick r:id="rId10" action="ppaction://hlinksldjump"/>
          </p:cNvPr>
          <p:cNvSpPr/>
          <p:nvPr/>
        </p:nvSpPr>
        <p:spPr>
          <a:xfrm rot="5400000">
            <a:off x="6577650" y="475793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6390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0" y="85164"/>
            <a:ext cx="9144000" cy="827054"/>
          </a:xfrm>
        </p:spPr>
        <p:txBody>
          <a:bodyPr>
            <a:noAutofit/>
          </a:bodyPr>
          <a:lstStyle/>
          <a:p>
            <a:r>
              <a:rPr lang="cs-CZ" sz="3600" dirty="0" smtClean="0"/>
              <a:t>Přírodní a technické zajímavosti – Jižní </a:t>
            </a:r>
            <a:r>
              <a:rPr lang="cs-CZ" sz="3600" dirty="0"/>
              <a:t>Čechy</a:t>
            </a:r>
          </a:p>
        </p:txBody>
      </p:sp>
      <p:sp>
        <p:nvSpPr>
          <p:cNvPr id="3" name="Zástupný symbol pro text 2"/>
          <p:cNvSpPr>
            <a:spLocks noGrp="1"/>
          </p:cNvSpPr>
          <p:nvPr>
            <p:ph type="body" idx="1"/>
          </p:nvPr>
        </p:nvSpPr>
        <p:spPr>
          <a:xfrm>
            <a:off x="256233" y="753627"/>
            <a:ext cx="3960440" cy="432306"/>
          </a:xfrm>
        </p:spPr>
        <p:txBody>
          <a:bodyPr>
            <a:normAutofit lnSpcReduction="10000"/>
          </a:bodyPr>
          <a:lstStyle/>
          <a:p>
            <a:r>
              <a:rPr lang="cs-CZ" dirty="0" err="1" smtClean="0"/>
              <a:t>JETe</a:t>
            </a:r>
            <a:r>
              <a:rPr lang="cs-CZ" dirty="0" smtClean="0"/>
              <a:t> – okr. České Budějovice</a:t>
            </a:r>
            <a:endParaRPr lang="cs-CZ" dirty="0"/>
          </a:p>
        </p:txBody>
      </p:sp>
      <p:sp>
        <p:nvSpPr>
          <p:cNvPr id="6" name="Zástupný symbol pro obsah 5"/>
          <p:cNvSpPr>
            <a:spLocks noGrp="1"/>
          </p:cNvSpPr>
          <p:nvPr>
            <p:ph sz="half" idx="2"/>
          </p:nvPr>
        </p:nvSpPr>
        <p:spPr>
          <a:xfrm>
            <a:off x="107504" y="1158533"/>
            <a:ext cx="4824536" cy="5230395"/>
          </a:xfrm>
        </p:spPr>
        <p:txBody>
          <a:bodyPr>
            <a:noAutofit/>
          </a:bodyPr>
          <a:lstStyle/>
          <a:p>
            <a:pPr marL="0" indent="0">
              <a:buNone/>
            </a:pPr>
            <a:r>
              <a:rPr lang="cs-CZ" sz="1800" dirty="0"/>
              <a:t>Jaderná elektrárna Temelín je elektrárna s největším instalovaným výkonem v Česku. </a:t>
            </a:r>
            <a:r>
              <a:rPr lang="cs-CZ" sz="1800" dirty="0" smtClean="0"/>
              <a:t>Její </a:t>
            </a:r>
            <a:r>
              <a:rPr lang="cs-CZ" sz="1800" dirty="0"/>
              <a:t>výstavba začala v roce 1985, s datem dokončení v roce 2002 však jde o jednu z nejnověji dostavěných jaderných elektráren v Evropě. Elektrárna má instalované dva bloky z původně plánovaných čtyř, každý po rekonstrukci s elektrickým výkonem 1055 </a:t>
            </a:r>
            <a:r>
              <a:rPr lang="cs-CZ" sz="1800" dirty="0" smtClean="0"/>
              <a:t>MW. </a:t>
            </a:r>
            <a:r>
              <a:rPr lang="cs-CZ" sz="1800" dirty="0"/>
              <a:t>Lokalita Temelína byla určena na základě řady bezpečnostních, technických i ekonomických kritérií. Blízkost Vltavy a vodního díla Hněvkovice zajišťuje dostatek vody pro chlazení, díky poměrně vysoké nadmořské výšce však elektrárna nemůže být ohrožena povodní. Z ekonomického a energetického hlediska je důležité umístění na jihu státu – uhelné elektrárny se nacházejí v severních Čechách a na severní Moravě, umístění elektrárny na jihu tak usnadňuje a zlevňuje přenos elektřiny.</a:t>
            </a:r>
          </a:p>
        </p:txBody>
      </p:sp>
      <p:sp>
        <p:nvSpPr>
          <p:cNvPr id="8" name="TextovéPole 7"/>
          <p:cNvSpPr txBox="1"/>
          <p:nvPr/>
        </p:nvSpPr>
        <p:spPr>
          <a:xfrm>
            <a:off x="4932040" y="5157192"/>
            <a:ext cx="4041775" cy="954107"/>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Z parkoviště </a:t>
            </a:r>
            <a:r>
              <a:rPr lang="cs-CZ" sz="1400" dirty="0"/>
              <a:t>Březí u Týna nad </a:t>
            </a:r>
            <a:r>
              <a:rPr lang="cs-CZ" sz="1400" dirty="0" smtClean="0"/>
              <a:t>Vltavou v areálu elektrárny je nejlépe začít návštěvou Infocentra </a:t>
            </a:r>
            <a:r>
              <a:rPr lang="cs-CZ" sz="1400" dirty="0" err="1" smtClean="0"/>
              <a:t>JETe</a:t>
            </a:r>
            <a:r>
              <a:rPr lang="cs-CZ" sz="1400" dirty="0" smtClean="0"/>
              <a:t> v zámku Vysoký Hrádek 200 m </a:t>
            </a:r>
            <a:r>
              <a:rPr lang="cs-CZ" sz="1400" smtClean="0"/>
              <a:t>od parkoviště.</a:t>
            </a:r>
            <a:endParaRPr lang="cs-CZ" sz="1400" dirty="0"/>
          </a:p>
        </p:txBody>
      </p:sp>
      <p:pic>
        <p:nvPicPr>
          <p:cNvPr id="10" name="Zástupný symbol pro obsah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932040" y="1700808"/>
            <a:ext cx="4041775" cy="3031331"/>
          </a:xfrm>
        </p:spPr>
      </p:pic>
      <p:sp>
        <p:nvSpPr>
          <p:cNvPr id="7" name="Tlačítko akce: Zpět nebo Předchozí 6">
            <a:hlinkClick r:id="rId3" action="ppaction://hlinksldjump" highlightClick="1"/>
          </p:cNvPr>
          <p:cNvSpPr/>
          <p:nvPr/>
        </p:nvSpPr>
        <p:spPr>
          <a:xfrm>
            <a:off x="256232" y="6521380"/>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32158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902" y="225682"/>
            <a:ext cx="8579296" cy="1143000"/>
          </a:xfrm>
        </p:spPr>
        <p:txBody>
          <a:bodyPr>
            <a:noAutofit/>
          </a:bodyPr>
          <a:lstStyle/>
          <a:p>
            <a:r>
              <a:rPr lang="cs-CZ" sz="3600" dirty="0" smtClean="0"/>
              <a:t>Přírodní a technické zajímavosti – Jižní </a:t>
            </a:r>
            <a:r>
              <a:rPr lang="cs-CZ" sz="3600" dirty="0"/>
              <a:t>Čechy</a:t>
            </a:r>
          </a:p>
        </p:txBody>
      </p:sp>
      <p:sp>
        <p:nvSpPr>
          <p:cNvPr id="3" name="Zástupný symbol pro text 2"/>
          <p:cNvSpPr>
            <a:spLocks noGrp="1"/>
          </p:cNvSpPr>
          <p:nvPr>
            <p:ph type="body" idx="1"/>
          </p:nvPr>
        </p:nvSpPr>
        <p:spPr>
          <a:xfrm>
            <a:off x="466504" y="1120809"/>
            <a:ext cx="5185615" cy="495746"/>
          </a:xfrm>
        </p:spPr>
        <p:txBody>
          <a:bodyPr>
            <a:normAutofit fontScale="92500"/>
          </a:bodyPr>
          <a:lstStyle/>
          <a:p>
            <a:r>
              <a:rPr lang="cs-CZ" dirty="0" smtClean="0"/>
              <a:t>Křižíkova elektrárna – Jindřichův Hradec</a:t>
            </a:r>
            <a:endParaRPr lang="cs-CZ" dirty="0"/>
          </a:p>
        </p:txBody>
      </p:sp>
      <p:sp>
        <p:nvSpPr>
          <p:cNvPr id="6" name="Zástupný symbol pro obsah 5"/>
          <p:cNvSpPr>
            <a:spLocks noGrp="1"/>
          </p:cNvSpPr>
          <p:nvPr>
            <p:ph sz="half" idx="2"/>
          </p:nvPr>
        </p:nvSpPr>
        <p:spPr>
          <a:xfrm>
            <a:off x="251520" y="1772816"/>
            <a:ext cx="4245868" cy="4620757"/>
          </a:xfrm>
        </p:spPr>
        <p:txBody>
          <a:bodyPr>
            <a:noAutofit/>
          </a:bodyPr>
          <a:lstStyle/>
          <a:p>
            <a:pPr marL="0" indent="0">
              <a:buNone/>
            </a:pPr>
            <a:r>
              <a:rPr lang="cs-CZ" sz="1800" dirty="0"/>
              <a:t>V původně gotickém Zámeckém mlýně, o kterém jsou písemné zmínky již v r. 1485 a který se nachází v areálu Státního hradu a zámku v Jindřichově Hradci, zřídil v roce 1888 František Křižík díky hraběti Černínovi první vodní elektrárnu v Předlitavsku, která je dodnes funkční (vyrábí 15 až 50 kW). První zkouška osvětlení ale proběhla už v roce 1887 a Jindřichův Hradec se tak rozsvítil jako první město po Praze. Křižíkova vodní elektrárna je stále funkční. V objektu je instalována výstava návrhů gobelínů, první patro je zasvěcené tapisériím, ve druhém patře a přízemí se mění různé výstavy, od textilu po fotografie. Celý objekt je národní kulturní památkou. </a:t>
            </a:r>
          </a:p>
        </p:txBody>
      </p:sp>
      <p:sp>
        <p:nvSpPr>
          <p:cNvPr id="8" name="TextovéPole 7"/>
          <p:cNvSpPr txBox="1"/>
          <p:nvPr/>
        </p:nvSpPr>
        <p:spPr>
          <a:xfrm>
            <a:off x="4754905" y="5383088"/>
            <a:ext cx="4041775" cy="738664"/>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Parkoviště na ulici Dobrovského přímo u areálu, z parkoviště na nám. Míru cca 200 m mírně se svažující ulicí Dobrovského.</a:t>
            </a:r>
            <a:endParaRPr lang="cs-CZ" sz="1400" dirty="0"/>
          </a:p>
        </p:txBody>
      </p:sp>
      <p:pic>
        <p:nvPicPr>
          <p:cNvPr id="5" name="Zástupný symbol pro obsah 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736384" y="2132856"/>
            <a:ext cx="4041775" cy="2981076"/>
          </a:xfrm>
        </p:spPr>
      </p:pic>
      <p:sp>
        <p:nvSpPr>
          <p:cNvPr id="7" name="Tlačítko akce: Zpět nebo Předchozí 6">
            <a:hlinkClick r:id="rId3" action="ppaction://hlinksldjump" highlightClick="1"/>
          </p:cNvPr>
          <p:cNvSpPr/>
          <p:nvPr/>
        </p:nvSpPr>
        <p:spPr>
          <a:xfrm>
            <a:off x="256232" y="6479363"/>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58815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333" y="285927"/>
            <a:ext cx="2020711" cy="2310518"/>
          </a:xfrm>
        </p:spPr>
        <p:txBody>
          <a:bodyPr>
            <a:normAutofit/>
          </a:bodyPr>
          <a:lstStyle/>
          <a:p>
            <a:r>
              <a:rPr lang="cs-CZ" dirty="0" smtClean="0"/>
              <a:t>Lokality hradů a zámků</a:t>
            </a:r>
            <a:endParaRPr lang="cs-CZ" dirty="0"/>
          </a:p>
        </p:txBody>
      </p:sp>
      <p:sp>
        <p:nvSpPr>
          <p:cNvPr id="5" name="Tlačítko akce: Zpět nebo Předchozí 4">
            <a:hlinkClick r:id="rId2" action="ppaction://hlinksldjump" highlightClick="1"/>
          </p:cNvPr>
          <p:cNvSpPr/>
          <p:nvPr/>
        </p:nvSpPr>
        <p:spPr>
          <a:xfrm>
            <a:off x="259643" y="6185852"/>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Zástupný symbol pro obsah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2242" y="101600"/>
            <a:ext cx="6724072" cy="6642667"/>
          </a:xfrm>
        </p:spPr>
      </p:pic>
    </p:spTree>
    <p:extLst>
      <p:ext uri="{BB962C8B-B14F-4D97-AF65-F5344CB8AC3E}">
        <p14:creationId xmlns:p14="http://schemas.microsoft.com/office/powerpoint/2010/main" val="3977068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533" y="282222"/>
            <a:ext cx="2624667" cy="2314222"/>
          </a:xfrm>
        </p:spPr>
        <p:txBody>
          <a:bodyPr/>
          <a:lstStyle/>
          <a:p>
            <a:r>
              <a:rPr lang="cs-CZ" dirty="0" smtClean="0"/>
              <a:t>Lokality rozhleden a vyhlídek</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6401" y="93977"/>
            <a:ext cx="6060480" cy="6607920"/>
          </a:xfrm>
        </p:spPr>
      </p:pic>
      <p:sp>
        <p:nvSpPr>
          <p:cNvPr id="5" name="Tlačítko akce: Zpět nebo Předchozí 4">
            <a:hlinkClick r:id="rId3" action="ppaction://hlinksldjump" highlightClick="1"/>
          </p:cNvPr>
          <p:cNvSpPr/>
          <p:nvPr/>
        </p:nvSpPr>
        <p:spPr>
          <a:xfrm>
            <a:off x="301387" y="6287452"/>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45167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3042356" cy="3281362"/>
          </a:xfrm>
        </p:spPr>
        <p:txBody>
          <a:bodyPr/>
          <a:lstStyle/>
          <a:p>
            <a:r>
              <a:rPr lang="cs-CZ" dirty="0" smtClean="0"/>
              <a:t>Lokality zajímavých míst</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6800" y="168890"/>
            <a:ext cx="4072385" cy="6544295"/>
          </a:xfrm>
        </p:spPr>
      </p:pic>
      <p:sp>
        <p:nvSpPr>
          <p:cNvPr id="5" name="Tlačítko akce: Zpět nebo Předchozí 4">
            <a:hlinkClick r:id="rId3" action="ppaction://hlinksldjump" highlightClick="1"/>
          </p:cNvPr>
          <p:cNvSpPr/>
          <p:nvPr/>
        </p:nvSpPr>
        <p:spPr>
          <a:xfrm>
            <a:off x="271305" y="6174563"/>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09894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Hrady a zámky</a:t>
            </a:r>
            <a:endParaRPr lang="cs-CZ" dirty="0"/>
          </a:p>
        </p:txBody>
      </p:sp>
      <p:sp>
        <p:nvSpPr>
          <p:cNvPr id="3" name="Zástupný symbol pro obsah 2"/>
          <p:cNvSpPr>
            <a:spLocks noGrp="1"/>
          </p:cNvSpPr>
          <p:nvPr>
            <p:ph idx="1"/>
          </p:nvPr>
        </p:nvSpPr>
        <p:spPr>
          <a:xfrm>
            <a:off x="3755921" y="584639"/>
            <a:ext cx="5111750" cy="5289575"/>
          </a:xfrm>
        </p:spPr>
        <p:txBody>
          <a:bodyPr/>
          <a:lstStyle/>
          <a:p>
            <a:r>
              <a:rPr lang="cs-CZ" dirty="0" smtClean="0"/>
              <a:t>Radyně</a:t>
            </a:r>
          </a:p>
          <a:p>
            <a:r>
              <a:rPr lang="cs-CZ" dirty="0" smtClean="0"/>
              <a:t>Zbiroh</a:t>
            </a:r>
          </a:p>
          <a:p>
            <a:r>
              <a:rPr lang="cs-CZ" dirty="0" smtClean="0"/>
              <a:t>Točník (*)</a:t>
            </a:r>
          </a:p>
          <a:p>
            <a:r>
              <a:rPr lang="cs-CZ" dirty="0" smtClean="0"/>
              <a:t>Rabí</a:t>
            </a:r>
          </a:p>
          <a:p>
            <a:r>
              <a:rPr lang="cs-CZ" dirty="0" smtClean="0"/>
              <a:t>Krašov (*)</a:t>
            </a:r>
          </a:p>
          <a:p>
            <a:r>
              <a:rPr lang="cs-CZ" dirty="0" smtClean="0"/>
              <a:t>Krakovec</a:t>
            </a:r>
          </a:p>
          <a:p>
            <a:r>
              <a:rPr lang="cs-CZ" dirty="0" smtClean="0"/>
              <a:t>Loket</a:t>
            </a:r>
          </a:p>
          <a:p>
            <a:r>
              <a:rPr lang="cs-CZ" dirty="0" smtClean="0"/>
              <a:t>Budyně</a:t>
            </a:r>
            <a:endParaRPr lang="cs-CZ" dirty="0"/>
          </a:p>
        </p:txBody>
      </p:sp>
      <p:sp>
        <p:nvSpPr>
          <p:cNvPr id="4" name="Zástupný symbol pro text 3"/>
          <p:cNvSpPr>
            <a:spLocks noGrp="1"/>
          </p:cNvSpPr>
          <p:nvPr>
            <p:ph type="body" sz="half" idx="2"/>
          </p:nvPr>
        </p:nvSpPr>
        <p:spPr/>
        <p:txBody>
          <a:bodyPr>
            <a:normAutofit/>
          </a:bodyPr>
          <a:lstStyle/>
          <a:p>
            <a:endParaRPr lang="cs-CZ" sz="1800" dirty="0" smtClean="0"/>
          </a:p>
          <a:p>
            <a:r>
              <a:rPr lang="cs-CZ" sz="1800" dirty="0" smtClean="0"/>
              <a:t>Hvězdičkou (*) jsou označeny lokality, které mírně překračují stanovená kritéria – vzdálenost od dojezdu nebo převýšení mírně větší, přístupová cesta méně komfortní (ne asfaltová nebo válcovaná, ale např. širší lesní apod.).</a:t>
            </a:r>
            <a:endParaRPr lang="cs-CZ" sz="1800" dirty="0"/>
          </a:p>
        </p:txBody>
      </p:sp>
      <p:sp>
        <p:nvSpPr>
          <p:cNvPr id="5" name="Tlačítko akce: Zpět nebo Předchozí 4">
            <a:hlinkClick r:id="rId3" action="ppaction://hlinksldjump" highlightClick="1"/>
          </p:cNvPr>
          <p:cNvSpPr/>
          <p:nvPr/>
        </p:nvSpPr>
        <p:spPr>
          <a:xfrm>
            <a:off x="312090" y="6243796"/>
            <a:ext cx="576064"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a:hlinkClick r:id="rId4" action="ppaction://hlinksldjump"/>
          </p:cNvPr>
          <p:cNvSpPr/>
          <p:nvPr/>
        </p:nvSpPr>
        <p:spPr>
          <a:xfrm>
            <a:off x="6740613" y="82413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a:hlinkClick r:id="rId5" action="ppaction://hlinksldjump"/>
          </p:cNvPr>
          <p:cNvSpPr/>
          <p:nvPr/>
        </p:nvSpPr>
        <p:spPr>
          <a:xfrm>
            <a:off x="6740613" y="1408805"/>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a:hlinkClick r:id="rId6" action="ppaction://hlinksldjump"/>
          </p:cNvPr>
          <p:cNvSpPr/>
          <p:nvPr/>
        </p:nvSpPr>
        <p:spPr>
          <a:xfrm>
            <a:off x="6718980" y="199348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prava 8">
            <a:hlinkClick r:id="rId7" action="ppaction://hlinksldjump"/>
          </p:cNvPr>
          <p:cNvSpPr/>
          <p:nvPr/>
        </p:nvSpPr>
        <p:spPr>
          <a:xfrm>
            <a:off x="6737081" y="2578155"/>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a:hlinkClick r:id="rId8" action="ppaction://hlinksldjump"/>
          </p:cNvPr>
          <p:cNvSpPr/>
          <p:nvPr/>
        </p:nvSpPr>
        <p:spPr>
          <a:xfrm>
            <a:off x="6718980" y="316283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a:hlinkClick r:id="rId9" action="ppaction://hlinksldjump"/>
          </p:cNvPr>
          <p:cNvSpPr/>
          <p:nvPr/>
        </p:nvSpPr>
        <p:spPr>
          <a:xfrm>
            <a:off x="6733549" y="3747505"/>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a:hlinkClick r:id="rId10" action="ppaction://hlinksldjump"/>
          </p:cNvPr>
          <p:cNvSpPr/>
          <p:nvPr/>
        </p:nvSpPr>
        <p:spPr>
          <a:xfrm>
            <a:off x="6740613" y="433218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a:hlinkClick r:id="rId11" action="ppaction://hlinksldjump"/>
          </p:cNvPr>
          <p:cNvSpPr/>
          <p:nvPr/>
        </p:nvSpPr>
        <p:spPr>
          <a:xfrm>
            <a:off x="6719283" y="4916854"/>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7728697" y="6234504"/>
            <a:ext cx="778934" cy="369332"/>
          </a:xfrm>
          <a:prstGeom prst="rect">
            <a:avLst/>
          </a:prstGeom>
          <a:noFill/>
        </p:spPr>
        <p:txBody>
          <a:bodyPr wrap="square" rtlCol="0">
            <a:spAutoFit/>
          </a:bodyPr>
          <a:lstStyle/>
          <a:p>
            <a:r>
              <a:rPr lang="cs-CZ" dirty="0" smtClean="0"/>
              <a:t>Mapa</a:t>
            </a:r>
            <a:endParaRPr lang="cs-CZ" dirty="0"/>
          </a:p>
        </p:txBody>
      </p:sp>
      <p:sp>
        <p:nvSpPr>
          <p:cNvPr id="15" name="Šipka doprava 14">
            <a:hlinkClick r:id="rId12" action="ppaction://hlinksldjump"/>
          </p:cNvPr>
          <p:cNvSpPr/>
          <p:nvPr/>
        </p:nvSpPr>
        <p:spPr>
          <a:xfrm>
            <a:off x="8507631" y="6348242"/>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26982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Rozhledny a výhledy</a:t>
            </a:r>
            <a:endParaRPr lang="cs-CZ" dirty="0"/>
          </a:p>
        </p:txBody>
      </p:sp>
      <p:sp>
        <p:nvSpPr>
          <p:cNvPr id="3" name="Zástupný symbol pro obsah 2"/>
          <p:cNvSpPr>
            <a:spLocks noGrp="1"/>
          </p:cNvSpPr>
          <p:nvPr>
            <p:ph idx="1"/>
          </p:nvPr>
        </p:nvSpPr>
        <p:spPr>
          <a:xfrm>
            <a:off x="3605195" y="575993"/>
            <a:ext cx="5111750" cy="5052576"/>
          </a:xfrm>
        </p:spPr>
        <p:txBody>
          <a:bodyPr/>
          <a:lstStyle/>
          <a:p>
            <a:r>
              <a:rPr lang="cs-CZ" dirty="0" smtClean="0"/>
              <a:t>Svatobor</a:t>
            </a:r>
          </a:p>
          <a:p>
            <a:r>
              <a:rPr lang="cs-CZ" dirty="0" smtClean="0"/>
              <a:t>Radyně (*)</a:t>
            </a:r>
          </a:p>
          <a:p>
            <a:r>
              <a:rPr lang="cs-CZ" dirty="0" smtClean="0"/>
              <a:t>Onen Svět</a:t>
            </a:r>
          </a:p>
          <a:p>
            <a:r>
              <a:rPr lang="cs-CZ" dirty="0" smtClean="0"/>
              <a:t>Štěpánka</a:t>
            </a:r>
          </a:p>
          <a:p>
            <a:r>
              <a:rPr lang="cs-CZ" dirty="0" smtClean="0"/>
              <a:t>Maják Járy C.</a:t>
            </a:r>
          </a:p>
          <a:p>
            <a:r>
              <a:rPr lang="cs-CZ" dirty="0" smtClean="0"/>
              <a:t>Říp (*)</a:t>
            </a:r>
          </a:p>
          <a:p>
            <a:r>
              <a:rPr lang="cs-CZ" dirty="0" smtClean="0"/>
              <a:t>Hazmburk (*)</a:t>
            </a:r>
          </a:p>
          <a:p>
            <a:r>
              <a:rPr lang="cs-CZ" dirty="0" smtClean="0"/>
              <a:t>Střekov</a:t>
            </a:r>
          </a:p>
          <a:p>
            <a:endParaRPr lang="cs-CZ" dirty="0" smtClean="0"/>
          </a:p>
          <a:p>
            <a:endParaRPr lang="cs-CZ" dirty="0"/>
          </a:p>
        </p:txBody>
      </p:sp>
      <p:sp>
        <p:nvSpPr>
          <p:cNvPr id="4" name="Zástupný symbol pro text 3"/>
          <p:cNvSpPr>
            <a:spLocks noGrp="1"/>
          </p:cNvSpPr>
          <p:nvPr>
            <p:ph type="body" sz="half" idx="2"/>
          </p:nvPr>
        </p:nvSpPr>
        <p:spPr/>
        <p:txBody>
          <a:bodyPr>
            <a:normAutofit/>
          </a:bodyPr>
          <a:lstStyle/>
          <a:p>
            <a:endParaRPr lang="cs-CZ" sz="1800" dirty="0" smtClean="0"/>
          </a:p>
          <a:p>
            <a:r>
              <a:rPr lang="cs-CZ" sz="1800" dirty="0" smtClean="0"/>
              <a:t>Rozhledny voleny především kamenné, s výstupem max. „4x zatočení“.</a:t>
            </a:r>
          </a:p>
          <a:p>
            <a:r>
              <a:rPr lang="cs-CZ" sz="1800" dirty="0" smtClean="0"/>
              <a:t>Hvězdičkou (*) jsou označeny lokality, které mírně překračují stanovená kritéria – vzdálenost od dojezdu nebo převýšení mírně větší, výstup na lokalitu o něco vyšší apod.</a:t>
            </a:r>
            <a:endParaRPr lang="cs-CZ" sz="1800" dirty="0"/>
          </a:p>
        </p:txBody>
      </p:sp>
      <p:sp>
        <p:nvSpPr>
          <p:cNvPr id="5" name="Šipka doprava 4">
            <a:hlinkClick r:id="rId2" action="ppaction://hlinksldjump"/>
          </p:cNvPr>
          <p:cNvSpPr/>
          <p:nvPr/>
        </p:nvSpPr>
        <p:spPr>
          <a:xfrm>
            <a:off x="6718841" y="827202"/>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lačítko akce: Zpět nebo Předchozí 5">
            <a:hlinkClick r:id="rId3" action="ppaction://hlinksldjump" highlightClick="1"/>
          </p:cNvPr>
          <p:cNvSpPr/>
          <p:nvPr/>
        </p:nvSpPr>
        <p:spPr>
          <a:xfrm>
            <a:off x="321225" y="6263892"/>
            <a:ext cx="576064"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a:hlinkClick r:id="rId4" action="ppaction://hlinksldjump"/>
          </p:cNvPr>
          <p:cNvSpPr/>
          <p:nvPr/>
        </p:nvSpPr>
        <p:spPr>
          <a:xfrm>
            <a:off x="6738938" y="1408571"/>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a:hlinkClick r:id="rId5" action="ppaction://hlinksldjump"/>
          </p:cNvPr>
          <p:cNvSpPr/>
          <p:nvPr/>
        </p:nvSpPr>
        <p:spPr>
          <a:xfrm>
            <a:off x="6718841" y="198994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prava 8">
            <a:hlinkClick r:id="rId6" action="ppaction://hlinksldjump"/>
          </p:cNvPr>
          <p:cNvSpPr/>
          <p:nvPr/>
        </p:nvSpPr>
        <p:spPr>
          <a:xfrm>
            <a:off x="6718841" y="2571309"/>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a:hlinkClick r:id="rId7" action="ppaction://hlinksldjump"/>
          </p:cNvPr>
          <p:cNvSpPr/>
          <p:nvPr/>
        </p:nvSpPr>
        <p:spPr>
          <a:xfrm>
            <a:off x="6718841" y="315267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a:hlinkClick r:id="rId8" action="ppaction://hlinksldjump"/>
          </p:cNvPr>
          <p:cNvSpPr/>
          <p:nvPr/>
        </p:nvSpPr>
        <p:spPr>
          <a:xfrm>
            <a:off x="6718841" y="3734047"/>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a:hlinkClick r:id="rId9" action="ppaction://hlinksldjump"/>
          </p:cNvPr>
          <p:cNvSpPr/>
          <p:nvPr/>
        </p:nvSpPr>
        <p:spPr>
          <a:xfrm>
            <a:off x="6718841" y="4315416"/>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a:hlinkClick r:id="rId10" action="ppaction://hlinksldjump"/>
          </p:cNvPr>
          <p:cNvSpPr/>
          <p:nvPr/>
        </p:nvSpPr>
        <p:spPr>
          <a:xfrm>
            <a:off x="6718841" y="4896784"/>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7728697" y="6234504"/>
            <a:ext cx="778934" cy="369332"/>
          </a:xfrm>
          <a:prstGeom prst="rect">
            <a:avLst/>
          </a:prstGeom>
          <a:noFill/>
        </p:spPr>
        <p:txBody>
          <a:bodyPr wrap="square" rtlCol="0">
            <a:spAutoFit/>
          </a:bodyPr>
          <a:lstStyle/>
          <a:p>
            <a:r>
              <a:rPr lang="cs-CZ" dirty="0" smtClean="0"/>
              <a:t>Mapa</a:t>
            </a:r>
            <a:endParaRPr lang="cs-CZ" dirty="0"/>
          </a:p>
        </p:txBody>
      </p:sp>
      <p:sp>
        <p:nvSpPr>
          <p:cNvPr id="15" name="Šipka doprava 14">
            <a:hlinkClick r:id="rId11" action="ppaction://hlinksldjump"/>
          </p:cNvPr>
          <p:cNvSpPr/>
          <p:nvPr/>
        </p:nvSpPr>
        <p:spPr>
          <a:xfrm>
            <a:off x="8507631" y="6348242"/>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52635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Přírodní a technické zajímavosti</a:t>
            </a:r>
            <a:endParaRPr lang="cs-CZ" dirty="0"/>
          </a:p>
        </p:txBody>
      </p:sp>
      <p:sp>
        <p:nvSpPr>
          <p:cNvPr id="3" name="Zástupný symbol pro obsah 2"/>
          <p:cNvSpPr>
            <a:spLocks noGrp="1"/>
          </p:cNvSpPr>
          <p:nvPr>
            <p:ph idx="1"/>
          </p:nvPr>
        </p:nvSpPr>
        <p:spPr/>
        <p:txBody>
          <a:bodyPr/>
          <a:lstStyle/>
          <a:p>
            <a:r>
              <a:rPr lang="cs-CZ" dirty="0" smtClean="0"/>
              <a:t>Panská skála</a:t>
            </a:r>
          </a:p>
          <a:p>
            <a:r>
              <a:rPr lang="cs-CZ" dirty="0" smtClean="0"/>
              <a:t>Chýnovské jeskyně</a:t>
            </a:r>
          </a:p>
          <a:p>
            <a:r>
              <a:rPr lang="cs-CZ" dirty="0" smtClean="0"/>
              <a:t>Třeboňské rybníky</a:t>
            </a:r>
          </a:p>
          <a:p>
            <a:r>
              <a:rPr lang="cs-CZ" dirty="0" smtClean="0"/>
              <a:t>Pravčická brána (*)</a:t>
            </a:r>
          </a:p>
          <a:p>
            <a:r>
              <a:rPr lang="cs-CZ" dirty="0" smtClean="0"/>
              <a:t>Lužná u Rakovníka</a:t>
            </a:r>
          </a:p>
          <a:p>
            <a:r>
              <a:rPr lang="cs-CZ" dirty="0" smtClean="0"/>
              <a:t>Viadukt Žampach (+)</a:t>
            </a:r>
          </a:p>
          <a:p>
            <a:r>
              <a:rPr lang="cs-CZ" dirty="0" smtClean="0"/>
              <a:t>Žďákovský most</a:t>
            </a:r>
          </a:p>
          <a:p>
            <a:r>
              <a:rPr lang="cs-CZ" dirty="0" err="1" smtClean="0"/>
              <a:t>JETe</a:t>
            </a:r>
            <a:r>
              <a:rPr lang="cs-CZ" dirty="0" smtClean="0"/>
              <a:t> (+)</a:t>
            </a:r>
          </a:p>
          <a:p>
            <a:r>
              <a:rPr lang="cs-CZ" dirty="0" smtClean="0"/>
              <a:t>Křižíkova elektrárna</a:t>
            </a:r>
          </a:p>
          <a:p>
            <a:endParaRPr lang="cs-CZ" dirty="0" smtClean="0"/>
          </a:p>
          <a:p>
            <a:pPr marL="0" indent="0">
              <a:buNone/>
            </a:pPr>
            <a:endParaRPr lang="cs-CZ" dirty="0"/>
          </a:p>
        </p:txBody>
      </p:sp>
      <p:sp>
        <p:nvSpPr>
          <p:cNvPr id="4" name="Zástupný symbol pro text 3"/>
          <p:cNvSpPr>
            <a:spLocks noGrp="1"/>
          </p:cNvSpPr>
          <p:nvPr>
            <p:ph type="body" sz="half" idx="2"/>
          </p:nvPr>
        </p:nvSpPr>
        <p:spPr/>
        <p:txBody>
          <a:bodyPr>
            <a:normAutofit/>
          </a:bodyPr>
          <a:lstStyle/>
          <a:p>
            <a:endParaRPr lang="cs-CZ" sz="1800" dirty="0" smtClean="0"/>
          </a:p>
          <a:p>
            <a:r>
              <a:rPr lang="cs-CZ" sz="1800" dirty="0" smtClean="0"/>
              <a:t>Hvězdičkou </a:t>
            </a:r>
            <a:r>
              <a:rPr lang="cs-CZ" sz="1800" dirty="0"/>
              <a:t>(*) jsou označeny lokality, které </a:t>
            </a:r>
            <a:r>
              <a:rPr lang="cs-CZ" sz="1800" dirty="0" smtClean="0"/>
              <a:t>překračují </a:t>
            </a:r>
            <a:r>
              <a:rPr lang="cs-CZ" sz="1800" dirty="0"/>
              <a:t>stanovená kritéria – vzdálenost od dojezdu nebo převýšení </a:t>
            </a:r>
            <a:r>
              <a:rPr lang="cs-CZ" sz="1800" dirty="0" smtClean="0"/>
              <a:t>větší apod.</a:t>
            </a:r>
          </a:p>
          <a:p>
            <a:r>
              <a:rPr lang="cs-CZ" sz="1800" dirty="0" smtClean="0"/>
              <a:t>Křížkem (+) jsou označeny lokality, pro něž se fyzická návštěva jeví obtížná, proto lze doporučit jen vizuální kontakt.</a:t>
            </a:r>
            <a:endParaRPr lang="cs-CZ" sz="1800" dirty="0"/>
          </a:p>
        </p:txBody>
      </p:sp>
      <p:sp>
        <p:nvSpPr>
          <p:cNvPr id="5" name="Tlačítko akce: Zpět nebo Předchozí 4">
            <a:hlinkClick r:id="rId2" action="ppaction://hlinksldjump" highlightClick="1"/>
          </p:cNvPr>
          <p:cNvSpPr/>
          <p:nvPr/>
        </p:nvSpPr>
        <p:spPr>
          <a:xfrm>
            <a:off x="323528" y="6273941"/>
            <a:ext cx="576064"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a:hlinkClick r:id="rId3" action="ppaction://hlinksldjump"/>
          </p:cNvPr>
          <p:cNvSpPr/>
          <p:nvPr/>
        </p:nvSpPr>
        <p:spPr>
          <a:xfrm>
            <a:off x="8025127" y="53580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a:hlinkClick r:id="rId4" action="ppaction://hlinksldjump"/>
          </p:cNvPr>
          <p:cNvSpPr/>
          <p:nvPr/>
        </p:nvSpPr>
        <p:spPr>
          <a:xfrm>
            <a:off x="8045224" y="1117169"/>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a:hlinkClick r:id="rId5" action="ppaction://hlinksldjump"/>
          </p:cNvPr>
          <p:cNvSpPr/>
          <p:nvPr/>
        </p:nvSpPr>
        <p:spPr>
          <a:xfrm>
            <a:off x="8025127" y="169853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prava 8">
            <a:hlinkClick r:id="rId6" action="ppaction://hlinksldjump"/>
          </p:cNvPr>
          <p:cNvSpPr/>
          <p:nvPr/>
        </p:nvSpPr>
        <p:spPr>
          <a:xfrm>
            <a:off x="8025127" y="2279907"/>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a:hlinkClick r:id="rId7" action="ppaction://hlinksldjump"/>
          </p:cNvPr>
          <p:cNvSpPr/>
          <p:nvPr/>
        </p:nvSpPr>
        <p:spPr>
          <a:xfrm>
            <a:off x="8025127" y="2861276"/>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a:hlinkClick r:id="rId8" action="ppaction://hlinksldjump"/>
          </p:cNvPr>
          <p:cNvSpPr/>
          <p:nvPr/>
        </p:nvSpPr>
        <p:spPr>
          <a:xfrm>
            <a:off x="8025127" y="3442645"/>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a:hlinkClick r:id="rId9" action="ppaction://hlinksldjump"/>
          </p:cNvPr>
          <p:cNvSpPr/>
          <p:nvPr/>
        </p:nvSpPr>
        <p:spPr>
          <a:xfrm>
            <a:off x="8025127" y="4024014"/>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a:hlinkClick r:id="rId10" action="ppaction://hlinksldjump"/>
          </p:cNvPr>
          <p:cNvSpPr/>
          <p:nvPr/>
        </p:nvSpPr>
        <p:spPr>
          <a:xfrm>
            <a:off x="8025127" y="4605382"/>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prava 13">
            <a:hlinkClick r:id="rId11" action="ppaction://hlinksldjump"/>
          </p:cNvPr>
          <p:cNvSpPr/>
          <p:nvPr/>
        </p:nvSpPr>
        <p:spPr>
          <a:xfrm>
            <a:off x="8045224" y="5199909"/>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p:cNvSpPr txBox="1"/>
          <p:nvPr/>
        </p:nvSpPr>
        <p:spPr>
          <a:xfrm>
            <a:off x="7728697" y="6234504"/>
            <a:ext cx="778934" cy="369332"/>
          </a:xfrm>
          <a:prstGeom prst="rect">
            <a:avLst/>
          </a:prstGeom>
          <a:noFill/>
        </p:spPr>
        <p:txBody>
          <a:bodyPr wrap="square" rtlCol="0">
            <a:spAutoFit/>
          </a:bodyPr>
          <a:lstStyle/>
          <a:p>
            <a:r>
              <a:rPr lang="cs-CZ" dirty="0" smtClean="0"/>
              <a:t>Mapa</a:t>
            </a:r>
            <a:endParaRPr lang="cs-CZ" dirty="0"/>
          </a:p>
        </p:txBody>
      </p:sp>
      <p:sp>
        <p:nvSpPr>
          <p:cNvPr id="16" name="Šipka doprava 15">
            <a:hlinkClick r:id="rId12" action="ppaction://hlinksldjump"/>
          </p:cNvPr>
          <p:cNvSpPr/>
          <p:nvPr/>
        </p:nvSpPr>
        <p:spPr>
          <a:xfrm>
            <a:off x="8507631" y="6348242"/>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44685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06375"/>
            <a:ext cx="8229600" cy="1143000"/>
          </a:xfrm>
        </p:spPr>
        <p:txBody>
          <a:bodyPr/>
          <a:lstStyle/>
          <a:p>
            <a:r>
              <a:rPr lang="cs-CZ" dirty="0" smtClean="0"/>
              <a:t>Hrady a zámky – Západní Čechy</a:t>
            </a:r>
            <a:endParaRPr lang="cs-CZ" dirty="0"/>
          </a:p>
        </p:txBody>
      </p:sp>
      <p:sp>
        <p:nvSpPr>
          <p:cNvPr id="3" name="Zástupný symbol pro text 2"/>
          <p:cNvSpPr>
            <a:spLocks noGrp="1"/>
          </p:cNvSpPr>
          <p:nvPr>
            <p:ph type="body" idx="1"/>
          </p:nvPr>
        </p:nvSpPr>
        <p:spPr>
          <a:xfrm>
            <a:off x="457200" y="1349375"/>
            <a:ext cx="4040188" cy="639762"/>
          </a:xfrm>
        </p:spPr>
        <p:txBody>
          <a:bodyPr/>
          <a:lstStyle/>
          <a:p>
            <a:r>
              <a:rPr lang="cs-CZ" dirty="0" smtClean="0"/>
              <a:t>Radyně – okres Plzeň-Město</a:t>
            </a:r>
            <a:endParaRPr lang="cs-CZ" dirty="0"/>
          </a:p>
        </p:txBody>
      </p:sp>
      <p:sp>
        <p:nvSpPr>
          <p:cNvPr id="6" name="Zástupný symbol pro obsah 5"/>
          <p:cNvSpPr>
            <a:spLocks noGrp="1"/>
          </p:cNvSpPr>
          <p:nvPr>
            <p:ph sz="half" idx="2"/>
          </p:nvPr>
        </p:nvSpPr>
        <p:spPr/>
        <p:txBody>
          <a:bodyPr>
            <a:normAutofit/>
          </a:bodyPr>
          <a:lstStyle/>
          <a:p>
            <a:pPr marL="0" indent="0">
              <a:buNone/>
            </a:pPr>
            <a:r>
              <a:rPr lang="cs-CZ" sz="1800" dirty="0"/>
              <a:t>Radyně je hradní zřícenina, která stojí na buližníkovém vrchu Radyně (569 m n. m.) mezi Plzní a Starým Plzencem v západních Čechách. Královský hrad byl postaven před rokem 1361 během vlády Karla IV. V 70. letech 20. století proběhla další rozsáhlá opravu hradu. Z někdejšího královského hradu dnes stojí obvodové zdi paláce s oběma věžemi. Hranolová věž je zastřešena a byla upravena na rozhlednu. Pod hradem byla vybudována restaurace s parkovištěm.</a:t>
            </a:r>
          </a:p>
        </p:txBody>
      </p:sp>
      <p:pic>
        <p:nvPicPr>
          <p:cNvPr id="9" name="Zástupný symbol pro obsah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114613" y="1349375"/>
            <a:ext cx="2962426" cy="3951288"/>
          </a:xfrm>
        </p:spPr>
      </p:pic>
      <p:sp>
        <p:nvSpPr>
          <p:cNvPr id="7" name="TextovéPole 6"/>
          <p:cNvSpPr txBox="1"/>
          <p:nvPr/>
        </p:nvSpPr>
        <p:spPr>
          <a:xfrm>
            <a:off x="4603788" y="5733256"/>
            <a:ext cx="4041775" cy="523220"/>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Z parkoviště pod hradem mírným stoupáním cca 100 m ke vstupu do hradu.</a:t>
            </a:r>
            <a:endParaRPr lang="cs-CZ" sz="1400" dirty="0"/>
          </a:p>
        </p:txBody>
      </p:sp>
      <p:sp>
        <p:nvSpPr>
          <p:cNvPr id="4" name="Tlačítko akce: Zpět nebo Předchozí 3">
            <a:hlinkClick r:id="rId3" action="ppaction://hlinksldjump" highlightClick="1"/>
          </p:cNvPr>
          <p:cNvSpPr/>
          <p:nvPr/>
        </p:nvSpPr>
        <p:spPr>
          <a:xfrm>
            <a:off x="256233" y="625647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20696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06375"/>
            <a:ext cx="8229600" cy="1143000"/>
          </a:xfrm>
        </p:spPr>
        <p:txBody>
          <a:bodyPr/>
          <a:lstStyle/>
          <a:p>
            <a:r>
              <a:rPr lang="cs-CZ" dirty="0" smtClean="0"/>
              <a:t>Hrady a zámky – Západní Čechy</a:t>
            </a:r>
            <a:endParaRPr lang="cs-CZ" dirty="0"/>
          </a:p>
        </p:txBody>
      </p:sp>
      <p:sp>
        <p:nvSpPr>
          <p:cNvPr id="3" name="Zástupný symbol pro text 2"/>
          <p:cNvSpPr>
            <a:spLocks noGrp="1"/>
          </p:cNvSpPr>
          <p:nvPr>
            <p:ph type="body" idx="1"/>
          </p:nvPr>
        </p:nvSpPr>
        <p:spPr>
          <a:xfrm>
            <a:off x="433336" y="1105319"/>
            <a:ext cx="4040188" cy="459890"/>
          </a:xfrm>
        </p:spPr>
        <p:txBody>
          <a:bodyPr/>
          <a:lstStyle/>
          <a:p>
            <a:r>
              <a:rPr lang="cs-CZ" dirty="0" smtClean="0"/>
              <a:t>Zbiroh – okres Rokycany</a:t>
            </a:r>
            <a:endParaRPr lang="cs-CZ" dirty="0"/>
          </a:p>
        </p:txBody>
      </p:sp>
      <p:sp>
        <p:nvSpPr>
          <p:cNvPr id="6" name="Zástupný symbol pro obsah 5"/>
          <p:cNvSpPr>
            <a:spLocks noGrp="1"/>
          </p:cNvSpPr>
          <p:nvPr>
            <p:ph sz="half" idx="2"/>
          </p:nvPr>
        </p:nvSpPr>
        <p:spPr>
          <a:xfrm>
            <a:off x="457200" y="1494477"/>
            <a:ext cx="4040188" cy="4832846"/>
          </a:xfrm>
        </p:spPr>
        <p:txBody>
          <a:bodyPr>
            <a:normAutofit lnSpcReduction="10000"/>
          </a:bodyPr>
          <a:lstStyle/>
          <a:p>
            <a:pPr marL="0" indent="0">
              <a:buNone/>
            </a:pPr>
            <a:r>
              <a:rPr lang="cs-CZ" sz="1800" dirty="0"/>
              <a:t>Zbiroh je hrad přestavěný na zámek ve stejnojmenném městě. Od roku 1958 je chráněn jako kulturní památka ČR. Původní opevněný hradu byl založen na počátku 13. </a:t>
            </a:r>
            <a:r>
              <a:rPr lang="cs-CZ" sz="1800" dirty="0" smtClean="0"/>
              <a:t>století zřejmě Břetislavem </a:t>
            </a:r>
            <a:r>
              <a:rPr lang="cs-CZ" sz="1800" dirty="0"/>
              <a:t>ze Zbirohu (1247) z rodu </a:t>
            </a:r>
            <a:r>
              <a:rPr lang="cs-CZ" sz="1800" dirty="0" err="1"/>
              <a:t>Sulislavců</a:t>
            </a:r>
            <a:r>
              <a:rPr lang="cs-CZ" sz="1800" dirty="0"/>
              <a:t>. V roce 1868 jej zakoupil podnikatel baron </a:t>
            </a:r>
            <a:r>
              <a:rPr lang="cs-CZ" sz="1800" dirty="0" err="1"/>
              <a:t>Strousberg</a:t>
            </a:r>
            <a:r>
              <a:rPr lang="cs-CZ" sz="1800" dirty="0"/>
              <a:t>, který zámek v letech 1869 až 1870 razantně přestavěl do novorenesanční podoby. Ve východním křídle bydlel v letech 1912 až 1928 </a:t>
            </a:r>
            <a:r>
              <a:rPr lang="cs-CZ" sz="1800" dirty="0" smtClean="0"/>
              <a:t>malíř </a:t>
            </a:r>
            <a:r>
              <a:rPr lang="cs-CZ" sz="1800" dirty="0"/>
              <a:t>Alfons Mucha. Zde </a:t>
            </a:r>
            <a:r>
              <a:rPr lang="cs-CZ" sz="1800" dirty="0" smtClean="0"/>
              <a:t>namaloval </a:t>
            </a:r>
            <a:r>
              <a:rPr lang="cs-CZ" sz="1800" dirty="0"/>
              <a:t>slavný obrazový cyklus Slovanská epopej. Na zámku Zbiroh se nachází 163 metrů hluboká studna, která je nejhlubší zámeckou studnou v Evropě. Studna se ve vertikálním směru stáčí do šroubovice, což je způsobeno náročným hloubením do mimořádně tvrdé buližníkové skály.</a:t>
            </a:r>
          </a:p>
        </p:txBody>
      </p:sp>
      <p:pic>
        <p:nvPicPr>
          <p:cNvPr id="7" name="Zástupný symbol pro obsah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64320" y="1916832"/>
            <a:ext cx="4041775" cy="3031331"/>
          </a:xfrm>
        </p:spPr>
      </p:pic>
      <p:sp>
        <p:nvSpPr>
          <p:cNvPr id="8" name="TextovéPole 7"/>
          <p:cNvSpPr txBox="1"/>
          <p:nvPr/>
        </p:nvSpPr>
        <p:spPr>
          <a:xfrm>
            <a:off x="4664320" y="5373216"/>
            <a:ext cx="4041775" cy="954107"/>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Z obce Zbiroh branou do zámeckého parku na parkoviště pod zámkem, Pak buď 350 m mírným stoupáním po silnici, nebo 120 m přímo nahoru (z toho 50 m nepříliš strmými schody).</a:t>
            </a:r>
            <a:endParaRPr lang="cs-CZ" sz="1400" dirty="0"/>
          </a:p>
        </p:txBody>
      </p:sp>
      <p:sp>
        <p:nvSpPr>
          <p:cNvPr id="9" name="Tlačítko akce: Zpět nebo Předchozí 8">
            <a:hlinkClick r:id="rId3" action="ppaction://hlinksldjump" highlightClick="1"/>
          </p:cNvPr>
          <p:cNvSpPr/>
          <p:nvPr/>
        </p:nvSpPr>
        <p:spPr>
          <a:xfrm>
            <a:off x="256233" y="6367008"/>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79392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06375"/>
            <a:ext cx="8229600" cy="1143000"/>
          </a:xfrm>
        </p:spPr>
        <p:txBody>
          <a:bodyPr/>
          <a:lstStyle/>
          <a:p>
            <a:r>
              <a:rPr lang="cs-CZ" dirty="0" smtClean="0"/>
              <a:t>Hrady a zámky – </a:t>
            </a:r>
            <a:r>
              <a:rPr lang="cs-CZ" dirty="0"/>
              <a:t>Střední Čechy</a:t>
            </a:r>
          </a:p>
        </p:txBody>
      </p:sp>
      <p:sp>
        <p:nvSpPr>
          <p:cNvPr id="3" name="Zástupný symbol pro text 2"/>
          <p:cNvSpPr>
            <a:spLocks noGrp="1"/>
          </p:cNvSpPr>
          <p:nvPr>
            <p:ph type="body" idx="1"/>
          </p:nvPr>
        </p:nvSpPr>
        <p:spPr>
          <a:xfrm>
            <a:off x="442127" y="1376623"/>
            <a:ext cx="4040188" cy="461788"/>
          </a:xfrm>
        </p:spPr>
        <p:txBody>
          <a:bodyPr/>
          <a:lstStyle/>
          <a:p>
            <a:r>
              <a:rPr lang="cs-CZ" dirty="0" smtClean="0"/>
              <a:t>Točník – okres Beroun</a:t>
            </a:r>
            <a:endParaRPr lang="cs-CZ" dirty="0"/>
          </a:p>
        </p:txBody>
      </p:sp>
      <p:sp>
        <p:nvSpPr>
          <p:cNvPr id="6" name="Zástupný symbol pro obsah 5"/>
          <p:cNvSpPr>
            <a:spLocks noGrp="1"/>
          </p:cNvSpPr>
          <p:nvPr>
            <p:ph sz="half" idx="2"/>
          </p:nvPr>
        </p:nvSpPr>
        <p:spPr>
          <a:xfrm>
            <a:off x="442127" y="1845871"/>
            <a:ext cx="4040188" cy="4290025"/>
          </a:xfrm>
        </p:spPr>
        <p:txBody>
          <a:bodyPr>
            <a:normAutofit/>
          </a:bodyPr>
          <a:lstStyle/>
          <a:p>
            <a:pPr marL="0" indent="0">
              <a:buNone/>
            </a:pPr>
            <a:r>
              <a:rPr lang="cs-CZ" sz="1800" dirty="0"/>
              <a:t>Točník je zřícenina hradu 2 km severně od města Žebrák. Hrad založil jako honosné representační sídlo Václav IV, nyní je ve vlastnictví státu. Za třicetileté války (1618–1648) byl značně poničen a po válce již nebyl trvale osídlen. Ještě začátkem 18. století však měl prý hrad stále střechu, ale nezadržitelně se proměňoval ve zříceninu. Roku 1733 byla v bývalém královském paláci založena poutní kaple sv. Bartoloměje, díky čemuž tato část hradu přetrvala v zachovalejším stavu. V hradním příkopu se chovají medvědi brtníci Martin a Agáta, kteří se narodili 13. ledna 2013 v Žatci.</a:t>
            </a:r>
          </a:p>
        </p:txBody>
      </p:sp>
      <p:pic>
        <p:nvPicPr>
          <p:cNvPr id="5" name="Zástupný symbol pro obsah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572000" y="2174874"/>
            <a:ext cx="4041775" cy="3031331"/>
          </a:xfrm>
        </p:spPr>
      </p:pic>
      <p:sp>
        <p:nvSpPr>
          <p:cNvPr id="8" name="TextovéPole 7"/>
          <p:cNvSpPr txBox="1"/>
          <p:nvPr/>
        </p:nvSpPr>
        <p:spPr>
          <a:xfrm>
            <a:off x="4572000" y="5523752"/>
            <a:ext cx="4041775" cy="523220"/>
          </a:xfrm>
          <a:prstGeom prst="rect">
            <a:avLst/>
          </a:prstGeom>
          <a:noFill/>
          <a:ln>
            <a:solidFill>
              <a:schemeClr val="accent1"/>
            </a:solidFill>
          </a:ln>
        </p:spPr>
        <p:txBody>
          <a:bodyPr wrap="square" rtlCol="0">
            <a:spAutoFit/>
          </a:bodyPr>
          <a:lstStyle/>
          <a:p>
            <a:r>
              <a:rPr lang="cs-CZ" sz="1400" b="1" u="sng" dirty="0" smtClean="0"/>
              <a:t>Přístup:</a:t>
            </a:r>
            <a:r>
              <a:rPr lang="cs-CZ" sz="1400" dirty="0" smtClean="0"/>
              <a:t> Z parkoviště pod hradem cca 900 m mírným stoupáním po pohodlné široké cestě.</a:t>
            </a:r>
            <a:endParaRPr lang="cs-CZ" sz="1400" dirty="0"/>
          </a:p>
        </p:txBody>
      </p:sp>
      <p:sp>
        <p:nvSpPr>
          <p:cNvPr id="7" name="Tlačítko akce: Zpět nebo Předchozí 6">
            <a:hlinkClick r:id="rId3" action="ppaction://hlinksldjump" highlightClick="1"/>
          </p:cNvPr>
          <p:cNvSpPr/>
          <p:nvPr/>
        </p:nvSpPr>
        <p:spPr>
          <a:xfrm>
            <a:off x="256233" y="6256476"/>
            <a:ext cx="371789" cy="264904"/>
          </a:xfrm>
          <a:prstGeom prst="actionButtonBackPrevious">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29541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3924</Words>
  <Application>Microsoft Office PowerPoint</Application>
  <PresentationFormat>Předvádění na obrazovce (4:3)</PresentationFormat>
  <Paragraphs>155</Paragraphs>
  <Slides>34</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34</vt:i4>
      </vt:variant>
    </vt:vector>
  </HeadingPairs>
  <TitlesOfParts>
    <vt:vector size="37" baseType="lpstr">
      <vt:lpstr>Arial</vt:lpstr>
      <vt:lpstr>Calibri</vt:lpstr>
      <vt:lpstr>Motiv systému Office</vt:lpstr>
      <vt:lpstr>Prezentace aplikace PowerPoint</vt:lpstr>
      <vt:lpstr>Zásady pro výběr lokalit</vt:lpstr>
      <vt:lpstr>Prezentace aplikace PowerPoint</vt:lpstr>
      <vt:lpstr>Hrady a zámky</vt:lpstr>
      <vt:lpstr>Rozhledny a výhledy</vt:lpstr>
      <vt:lpstr>Přírodní a technické zajímavosti</vt:lpstr>
      <vt:lpstr>Hrady a zámky – Západní Čechy</vt:lpstr>
      <vt:lpstr>Hrady a zámky – Západní Čechy</vt:lpstr>
      <vt:lpstr>Hrady a zámky – Střední Čechy</vt:lpstr>
      <vt:lpstr>Hrady a zámky – Západní Čechy</vt:lpstr>
      <vt:lpstr>Hrady a zámky – Západní Čechy</vt:lpstr>
      <vt:lpstr>Hrady a zámky – Střední Čechy</vt:lpstr>
      <vt:lpstr>Hrady a zámky – Západní Čechy</vt:lpstr>
      <vt:lpstr>Hrady a zámky – Středozápadní Čechy</vt:lpstr>
      <vt:lpstr>Rozhledny a výhledy – Jihozápadní Čechy</vt:lpstr>
      <vt:lpstr>Rozhledny a výhledy – Jihozápadní Čechy</vt:lpstr>
      <vt:lpstr>Rozhledny a výhledy – Jižní Čechy</vt:lpstr>
      <vt:lpstr>Rozhledny a výhledy – Severní Čechy</vt:lpstr>
      <vt:lpstr>Rozhledny a výhledy – Severní Čechy</vt:lpstr>
      <vt:lpstr>Rozhledny a výhledy – Střední Čechy</vt:lpstr>
      <vt:lpstr>Rozhledny a výhledy – Středozápadní Čechy</vt:lpstr>
      <vt:lpstr>Rozhledny a výhledy – Severozápadní Čechy</vt:lpstr>
      <vt:lpstr>Přírodní a technické zajímavosti – Severní Čechy</vt:lpstr>
      <vt:lpstr>Přírodní a technické zajímavosti – Jižní Čechy</vt:lpstr>
      <vt:lpstr>Přírodní a technické zajímavosti – Jižní Čechy</vt:lpstr>
      <vt:lpstr>Přírodní a technické zajímavosti – Jižní Čechy</vt:lpstr>
      <vt:lpstr>Přírodní a technické zajímavosti – Jižní Čechy</vt:lpstr>
      <vt:lpstr>Přírodní a technické zajímavosti – Střední Čechy</vt:lpstr>
      <vt:lpstr>Přírodní a technické zajímavosti – Jižní Čechy</vt:lpstr>
      <vt:lpstr>Přírodní a technické zajímavosti – Jižní Čechy</vt:lpstr>
      <vt:lpstr>Přírodní a technické zajímavosti – Jižní Čechy</vt:lpstr>
      <vt:lpstr>Lokality hradů a zámků</vt:lpstr>
      <vt:lpstr>Lokality rozhleden a vyhlídek</vt:lpstr>
      <vt:lpstr>Lokality zajímavých míst</vt:lpstr>
    </vt:vector>
  </TitlesOfParts>
  <Company>VŠB - Technická univerzita Ostrava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Prázdninové tipy</dc:title>
  <dc:creator>Doc. Dr. Vladimír Homola Ph.D.</dc:creator>
  <cp:lastModifiedBy>Doc. Dr. Vladimír Homola, Ph.D.</cp:lastModifiedBy>
  <cp:revision>95</cp:revision>
  <dcterms:created xsi:type="dcterms:W3CDTF">2017-04-11T06:12:59Z</dcterms:created>
  <dcterms:modified xsi:type="dcterms:W3CDTF">2024-10-31T04:41:35Z</dcterms:modified>
</cp:coreProperties>
</file>