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 layout="4picTitle" frame="frameStyle2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9E83-0485-45A9-9506-9782DBD20250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8E58-9013-4546-9466-802D3507FF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790B-A410-49AE-9F00-7AF36C27E3EA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1547-0636-4BDE-B95C-F48FA96CB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F036-D531-4FC1-A825-6F8A5101F52E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1A31-9937-4716-BBF3-7D019436F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6A34-E1A7-426E-A457-2D122AB6AB9C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2443-3B42-4B4D-845B-58E2FAD3CD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E66E-7475-460F-84FA-C8D095803685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7A09-8C21-4569-B9B9-60B91D0E22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5899-6547-4796-99F1-479DFE6E1DBE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3AFC-050B-4674-B39C-1C5D4C4874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A9A4-C415-455A-9857-9A84AD67DD1E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94FD-BDD9-4CE0-B5E4-F97A2F961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75E8-44DD-487D-8E9F-D31A3DDF1DDD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F8BF-6E28-49B9-9D57-91F78E0B09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667F-103F-4F3F-BDE3-40B96D0F2479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ADB9-BD82-43ED-98C0-2D7A8F490A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5E9A-E097-40EE-AB2A-DB7D06D77E6E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EBC1-4841-40A1-9FDF-3995599FD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752A-FF86-445B-BA84-931D53D6CFC7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C036-D122-45D2-B804-9FCB3F038E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73BA2F-A2B5-4A5D-A0D8-A3F3C393CCD6}" type="datetimeFigureOut">
              <a:rPr lang="cs-CZ"/>
              <a:pPr>
                <a:defRPr/>
              </a:pPr>
              <a:t>28.10.2024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5A6D7-85E3-4430-9204-0241D83B92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Fotoalbum</a:t>
            </a: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cs-CZ" sz="3200" b="1" smtClean="0">
                <a:latin typeface="Arial" charset="0"/>
              </a:rPr>
              <a:t>Výlety za mašinkami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Hurvínek 1/2</a:t>
            </a:r>
            <a:endParaRPr lang="cs-CZ" dirty="0"/>
          </a:p>
        </p:txBody>
      </p:sp>
      <p:pic>
        <p:nvPicPr>
          <p:cNvPr id="3" name="Obrázek 2" descr="HUR01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25152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HUR02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5804223" y="1646238"/>
            <a:ext cx="3016249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HUR03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25152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HUR04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7123435" y="4137025"/>
            <a:ext cx="1697037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267075" y="4575175"/>
            <a:ext cx="3856038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/>
              <a:t>Motorový vůz řady M-131, železničáři nazývaný „Hurvínek“, vyráběla Tatra Kopřivnice. Tento je z roku 1949. S naftovým motorem o výkonu kolem 150 koní (jako dnes trochu silnější osobní auto) dosahoval 60 km/h.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625850" y="1851025"/>
            <a:ext cx="1871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tx2"/>
                </a:solidFill>
              </a:rPr>
              <a:t>Muzeum</a:t>
            </a:r>
          </a:p>
          <a:p>
            <a:pPr algn="ctr"/>
            <a:r>
              <a:rPr lang="cs-CZ" sz="1600">
                <a:solidFill>
                  <a:schemeClr val="tx2"/>
                </a:solidFill>
              </a:rPr>
              <a:t>Rosice n. Labem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cs-CZ" dirty="0" smtClean="0">
                <a:latin typeface="Arial" charset="0"/>
              </a:rPr>
              <a:t>Hurvínek 2/2</a:t>
            </a:r>
          </a:p>
        </p:txBody>
      </p:sp>
      <p:pic>
        <p:nvPicPr>
          <p:cNvPr id="3" name="Obrázek 2" descr="HUR05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25152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HUR06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587623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HUR07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949325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HUR08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5178425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3373438" y="2362200"/>
            <a:ext cx="2449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Pracoviště strojvůdce vozu M-131 (muzeum</a:t>
            </a:r>
          </a:p>
          <a:p>
            <a:pPr algn="ctr"/>
            <a:r>
              <a:rPr lang="cs-CZ" sz="1600"/>
              <a:t>v Rosicích nad Labem)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Česká Kamenice 1/2</a:t>
            </a:r>
            <a:endParaRPr lang="cs-CZ" dirty="0"/>
          </a:p>
        </p:txBody>
      </p:sp>
      <p:pic>
        <p:nvPicPr>
          <p:cNvPr id="3" name="Obrázek 2" descr="KAM01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1411734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KAM02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4716016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KAM03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323528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KAM04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587623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6390" name="TextovéPole 6"/>
          <p:cNvSpPr txBox="1">
            <a:spLocks noChangeArrowheads="1"/>
          </p:cNvSpPr>
          <p:nvPr/>
        </p:nvSpPr>
        <p:spPr bwMode="auto">
          <a:xfrm>
            <a:off x="3340100" y="4237038"/>
            <a:ext cx="2536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Motorová jednotka</a:t>
            </a:r>
          </a:p>
          <a:p>
            <a:pPr algn="ctr"/>
            <a:r>
              <a:rPr lang="cs-CZ" sz="1600"/>
              <a:t>VT 23 Desiro dopravce Deutsche Bahn se znakem města Zwickau, zapůjčená Českým drahám pro trať Děčín – Rumburk, ve stanici Česká Kamenice.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Česká Kamenice 2/2</a:t>
            </a:r>
            <a:endParaRPr lang="cs-CZ" dirty="0"/>
          </a:p>
        </p:txBody>
      </p:sp>
      <p:pic>
        <p:nvPicPr>
          <p:cNvPr id="3" name="Obrázek 2" descr="KAM05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1267718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KAM06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4860032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KAM07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25152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KAM08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587623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7414" name="TextovéPole 6"/>
          <p:cNvSpPr txBox="1">
            <a:spLocks noChangeArrowheads="1"/>
          </p:cNvSpPr>
          <p:nvPr/>
        </p:nvSpPr>
        <p:spPr bwMode="auto">
          <a:xfrm>
            <a:off x="3267075" y="4237038"/>
            <a:ext cx="26098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Motorový vůz M-131.1302 zvaný „Hurvínek“ (tento byl vyroben v r. 1951),</a:t>
            </a:r>
          </a:p>
          <a:p>
            <a:pPr algn="ctr"/>
            <a:r>
              <a:rPr lang="cs-CZ" sz="1600"/>
              <a:t>o prázdninových víkendech na muzejní trati do Kamenického Šenova pod označením „Kamenický motoráček“.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Lužná u Rakovníka 1/2</a:t>
            </a:r>
            <a:endParaRPr lang="cs-CZ" dirty="0"/>
          </a:p>
        </p:txBody>
      </p:sp>
      <p:pic>
        <p:nvPicPr>
          <p:cNvPr id="3" name="Obrázek 2" descr="LUZ01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25152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LUZ02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587623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LUZ03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25152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LUZ04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587623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8438" name="TextovéPole 6"/>
          <p:cNvSpPr txBox="1">
            <a:spLocks noChangeArrowheads="1"/>
          </p:cNvSpPr>
          <p:nvPr/>
        </p:nvSpPr>
        <p:spPr bwMode="auto">
          <a:xfrm>
            <a:off x="3267075" y="2016125"/>
            <a:ext cx="25288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Lužná je známa především jako sídlo snad největšího železničního muzea u nás, muzea Českých drah. Vyhlášené jsou nejen jeho nostalgické parní vlaky z Prahy (vpravo dole právě jeden přijel), ale hlavně jeho – předem ohlášené a předem vyprodané - parní víkendy, na které se sjíždí omladina od mateřských škol až po U3V.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Lužná u Rakovníka – 2/2</a:t>
            </a:r>
            <a:endParaRPr lang="cs-CZ" dirty="0"/>
          </a:p>
        </p:txBody>
      </p:sp>
      <p:pic>
        <p:nvPicPr>
          <p:cNvPr id="3" name="Obrázek 2" descr="LUZ05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25152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LUZ06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5876230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LUZ07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25152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LUZ08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5876230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9462" name="TextovéPole 6"/>
          <p:cNvSpPr txBox="1">
            <a:spLocks noChangeArrowheads="1"/>
          </p:cNvSpPr>
          <p:nvPr/>
        </p:nvSpPr>
        <p:spPr bwMode="auto">
          <a:xfrm>
            <a:off x="3267075" y="1646238"/>
            <a:ext cx="260985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/>
              <a:t>V muzeu v Lužné jsou k vidění nejen parní, ale také motorové jednotky (některé unikátní, jako žluto-modrá vpravo). Většina je ve funkčním stavu, jako např. motorák M-262.1183 vpravo dole – ten je zrovna při historické jízdě ve stanici Libochovice na trati pod Řípem: Praha – Vraňany (dříve Jenšovice)  – Straškov – Libochovice – Louny, neboli podle jízdního řádu z 1.5.1912: Prag – Jenschowitz – Straschkow – Libochowitz – Laun a. Eger.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Věžák 1/2</a:t>
            </a:r>
            <a:endParaRPr lang="cs-CZ" dirty="0"/>
          </a:p>
        </p:txBody>
      </p:sp>
      <p:pic>
        <p:nvPicPr>
          <p:cNvPr id="3" name="Obrázek 2" descr="VEZ01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755576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VEZ02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5372174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VEZ03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179512" y="4137025"/>
            <a:ext cx="3016250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VEZ04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7195443" y="4137025"/>
            <a:ext cx="1697037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3348038" y="4137025"/>
            <a:ext cx="37449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Přístavbou „věže“ a vnitřní přestavbou motorového vozu M-131.1342 (r.v. 1954) v roce 1979 vznikl vůz M-131.2053 používaný pro opravy a údržbu trolejového vedení. Na obrázcích dole je vidět vstup do „věže“.</a:t>
            </a:r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>
            <a:off x="3995738" y="1916113"/>
            <a:ext cx="11525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2"/>
                </a:solidFill>
              </a:rPr>
              <a:t>Muzeum Rosice nad Labem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Věžák 2/2</a:t>
            </a:r>
            <a:endParaRPr lang="cs-CZ" dirty="0"/>
          </a:p>
        </p:txBody>
      </p:sp>
      <p:pic>
        <p:nvPicPr>
          <p:cNvPr id="3" name="Obrázek 2" descr="VEZ05"/>
          <p:cNvPicPr>
            <a:picLocks noGrp="1" noChangeAspect="1"/>
          </p:cNvPicPr>
          <p:nvPr isPhoto="1"/>
        </p:nvPicPr>
        <p:blipFill>
          <a:blip r:embed="rId2" cstate="print">
            <a:lum/>
            <a:extLst/>
          </a:blip>
          <a:stretch>
            <a:fillRect/>
          </a:stretch>
        </p:blipFill>
        <p:spPr>
          <a:xfrm>
            <a:off x="949325" y="1646238"/>
            <a:ext cx="3016250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Obrázek 3" descr="VEZ06"/>
          <p:cNvPicPr>
            <a:picLocks noGrp="1" noChangeAspect="1"/>
          </p:cNvPicPr>
          <p:nvPr isPhoto="1"/>
        </p:nvPicPr>
        <p:blipFill>
          <a:blip r:embed="rId3" cstate="print">
            <a:lum/>
            <a:extLst/>
          </a:blip>
          <a:stretch>
            <a:fillRect/>
          </a:stretch>
        </p:blipFill>
        <p:spPr>
          <a:xfrm>
            <a:off x="6187331" y="1646238"/>
            <a:ext cx="1697037" cy="2262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Obrázek 4" descr="VEZ07"/>
          <p:cNvPicPr>
            <a:picLocks noGrp="1" noChangeAspect="1"/>
          </p:cNvPicPr>
          <p:nvPr isPhoto="1"/>
        </p:nvPicPr>
        <p:blipFill>
          <a:blip r:embed="rId4" cstate="print">
            <a:lum/>
            <a:extLst/>
          </a:blip>
          <a:stretch>
            <a:fillRect/>
          </a:stretch>
        </p:blipFill>
        <p:spPr>
          <a:xfrm>
            <a:off x="971600" y="4137025"/>
            <a:ext cx="1697037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Obrázek 5" descr="VEZ08"/>
          <p:cNvPicPr>
            <a:picLocks noGrp="1" noChangeAspect="1"/>
          </p:cNvPicPr>
          <p:nvPr isPhoto="1"/>
        </p:nvPicPr>
        <p:blipFill>
          <a:blip r:embed="rId5" cstate="print">
            <a:lum/>
            <a:extLst/>
          </a:blip>
          <a:stretch>
            <a:fillRect/>
          </a:stretch>
        </p:blipFill>
        <p:spPr>
          <a:xfrm>
            <a:off x="6187331" y="4137025"/>
            <a:ext cx="1697037" cy="22621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21510" name="TextovéPole 6"/>
          <p:cNvSpPr txBox="1">
            <a:spLocks noChangeArrowheads="1"/>
          </p:cNvSpPr>
          <p:nvPr/>
        </p:nvSpPr>
        <p:spPr bwMode="auto">
          <a:xfrm>
            <a:off x="2843213" y="5083175"/>
            <a:ext cx="316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Vstup do „věže“ a výhled z ní</a:t>
            </a:r>
          </a:p>
        </p:txBody>
      </p:sp>
      <p:sp>
        <p:nvSpPr>
          <p:cNvPr id="21511" name="TextovéPole 7"/>
          <p:cNvSpPr txBox="1">
            <a:spLocks noChangeArrowheads="1"/>
          </p:cNvSpPr>
          <p:nvPr/>
        </p:nvSpPr>
        <p:spPr bwMode="auto">
          <a:xfrm>
            <a:off x="4313238" y="2060575"/>
            <a:ext cx="1223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2"/>
                </a:solidFill>
              </a:rPr>
              <a:t>Muzeum Rosice nad Labem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339</Words>
  <Application>Microsoft Office PowerPoint</Application>
  <PresentationFormat>Předvádění na obrazovce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Tok</vt:lpstr>
      <vt:lpstr>Fotoalbum</vt:lpstr>
      <vt:lpstr>Hurvínek 1/2</vt:lpstr>
      <vt:lpstr>Hurvínek 2/2</vt:lpstr>
      <vt:lpstr>Česká Kamenice 1/2</vt:lpstr>
      <vt:lpstr>Česká Kamenice 2/2</vt:lpstr>
      <vt:lpstr>Lužná u Rakovníka 1/2</vt:lpstr>
      <vt:lpstr>Lužná u Rakovníka – 2/2</vt:lpstr>
      <vt:lpstr>Věžák 1/2</vt:lpstr>
      <vt:lpstr>Věžák 2/2</vt:lpstr>
    </vt:vector>
  </TitlesOfParts>
  <Manager>Hornicko-geologická fakulta</Manager>
  <Company>VŠB - Technická univerzita Ostrava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subject>Univerzita 3. věku</dc:subject>
  <dc:creator>Vladimír Homola</dc:creator>
  <cp:lastModifiedBy>Doc. Dr. Vladimír Homola, Ph.D.</cp:lastModifiedBy>
  <cp:revision>21</cp:revision>
  <dcterms:created xsi:type="dcterms:W3CDTF">2013-11-05T11:51:18Z</dcterms:created>
  <dcterms:modified xsi:type="dcterms:W3CDTF">2024-10-28T13:00:39Z</dcterms:modified>
  <cp:category>Prezentace</cp:category>
</cp:coreProperties>
</file>